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RoxboroughCF Bold" charset="1" panose="00000800000000000000"/>
      <p:regular r:id="rId19"/>
    </p:embeddedFont>
    <p:embeddedFont>
      <p:font typeface="Libre Baskerville Bold" charset="1" panose="02000000000000000000"/>
      <p:regular r:id="rId20"/>
    </p:embeddedFont>
    <p:embeddedFont>
      <p:font typeface="Canva Sans Bold" charset="1" panose="020B0803030501040103"/>
      <p:regular r:id="rId21"/>
    </p:embeddedFont>
    <p:embeddedFont>
      <p:font typeface="Canva Sans" charset="1" panose="020B0503030501040103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10.png" Type="http://schemas.openxmlformats.org/officeDocument/2006/relationships/image"/><Relationship Id="rId8" Target="../media/image30.pn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27.png" Type="http://schemas.openxmlformats.org/officeDocument/2006/relationships/image"/><Relationship Id="rId5" Target="../media/image34.png" Type="http://schemas.openxmlformats.org/officeDocument/2006/relationships/image"/><Relationship Id="rId6" Target="../media/image29.png" Type="http://schemas.openxmlformats.org/officeDocument/2006/relationships/image"/><Relationship Id="rId7" Target="../media/image35.png" Type="http://schemas.openxmlformats.org/officeDocument/2006/relationships/image"/><Relationship Id="rId8" Target="../media/image30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2" Target="../media/image32.png" Type="http://schemas.openxmlformats.org/officeDocument/2006/relationships/image"/><Relationship Id="rId3" Target="../media/image37.png" Type="http://schemas.openxmlformats.org/officeDocument/2006/relationships/image"/><Relationship Id="rId4" Target="../media/image27.png" Type="http://schemas.openxmlformats.org/officeDocument/2006/relationships/image"/><Relationship Id="rId5" Target="../media/image38.png" Type="http://schemas.openxmlformats.org/officeDocument/2006/relationships/image"/><Relationship Id="rId6" Target="../media/image29.png" Type="http://schemas.openxmlformats.org/officeDocument/2006/relationships/image"/><Relationship Id="rId7" Target="../media/image39.png" Type="http://schemas.openxmlformats.org/officeDocument/2006/relationships/image"/><Relationship Id="rId8" Target="../media/image30.pn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3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9.png" Type="http://schemas.openxmlformats.org/officeDocument/2006/relationships/image"/><Relationship Id="rId7" Target="../media/image18.png" Type="http://schemas.openxmlformats.org/officeDocument/2006/relationships/image"/><Relationship Id="rId8" Target="../media/image11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2" Target="../media/image14.png" Type="http://schemas.openxmlformats.org/officeDocument/2006/relationships/image"/><Relationship Id="rId3" Target="../media/image20.png" Type="http://schemas.openxmlformats.org/officeDocument/2006/relationships/image"/><Relationship Id="rId4" Target="../media/image16.png" Type="http://schemas.openxmlformats.org/officeDocument/2006/relationships/image"/><Relationship Id="rId5" Target="../media/image21.png" Type="http://schemas.openxmlformats.org/officeDocument/2006/relationships/image"/><Relationship Id="rId6" Target="../media/image9.png" Type="http://schemas.openxmlformats.org/officeDocument/2006/relationships/image"/><Relationship Id="rId7" Target="../media/image22.png" Type="http://schemas.openxmlformats.org/officeDocument/2006/relationships/image"/><Relationship Id="rId8" Target="../media/image11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88471" y="0"/>
            <a:ext cx="2119542" cy="10287000"/>
            <a:chOff x="0" y="0"/>
            <a:chExt cx="5582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E0D9">
                <a:alpha val="5098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2119542" cy="10287000"/>
            <a:chOff x="0" y="0"/>
            <a:chExt cx="5582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FC3D0">
                <a:alpha val="5098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31071" y="0"/>
            <a:ext cx="2119542" cy="10287000"/>
            <a:chOff x="0" y="0"/>
            <a:chExt cx="558233" cy="27093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C7C6">
                <a:alpha val="5098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646898" y="-210192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118095" y="9258300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391152"/>
            <a:ext cx="16073246" cy="2384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96"/>
              </a:lnSpc>
            </a:pPr>
            <a:r>
              <a:rPr lang="en-US" sz="8770">
                <a:solidFill>
                  <a:srgbClr val="000000"/>
                </a:solidFill>
                <a:latin typeface="RoxboroughCF Bold"/>
              </a:rPr>
              <a:t>Calendar Gold Signal </a:t>
            </a:r>
          </a:p>
          <a:p>
            <a:pPr algn="ctr">
              <a:lnSpc>
                <a:spcPts val="9296"/>
              </a:lnSpc>
            </a:pPr>
            <a:r>
              <a:rPr lang="en-US" sz="8770">
                <a:solidFill>
                  <a:srgbClr val="000000"/>
                </a:solidFill>
                <a:latin typeface="RoxboroughCF Bold"/>
              </a:rPr>
              <a:t>Strategy - 1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34456" y="4330011"/>
            <a:ext cx="517768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79"/>
              </a:lnSpc>
            </a:pPr>
            <a:r>
              <a:rPr lang="en-US" sz="3399" u="sng">
                <a:solidFill>
                  <a:srgbClr val="000000"/>
                </a:solidFill>
                <a:latin typeface="Libre Baskerville Bold"/>
              </a:rPr>
              <a:t>FOCAL SERVICE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934456" y="6468675"/>
            <a:ext cx="737307" cy="719550"/>
            <a:chOff x="0" y="0"/>
            <a:chExt cx="6506707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506707" cy="6350000"/>
            </a:xfrm>
            <a:custGeom>
              <a:avLst/>
              <a:gdLst/>
              <a:ahLst/>
              <a:cxnLst/>
              <a:rect r="r" b="b" t="t" l="l"/>
              <a:pathLst>
                <a:path h="6350000" w="6506707">
                  <a:moveTo>
                    <a:pt x="3253353" y="0"/>
                  </a:moveTo>
                  <a:cubicBezTo>
                    <a:pt x="1456576" y="0"/>
                    <a:pt x="0" y="1421496"/>
                    <a:pt x="0" y="3175000"/>
                  </a:cubicBezTo>
                  <a:cubicBezTo>
                    <a:pt x="0" y="4928504"/>
                    <a:pt x="1456576" y="6350000"/>
                    <a:pt x="3253353" y="6350000"/>
                  </a:cubicBezTo>
                  <a:cubicBezTo>
                    <a:pt x="5050131" y="6350000"/>
                    <a:pt x="6506707" y="4928504"/>
                    <a:pt x="6506707" y="3175000"/>
                  </a:cubicBezTo>
                  <a:cubicBezTo>
                    <a:pt x="6506707" y="1421496"/>
                    <a:pt x="5050131" y="0"/>
                    <a:pt x="32533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070260" y="6475289"/>
            <a:ext cx="465701" cy="637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2"/>
              </a:lnSpc>
              <a:spcBef>
                <a:spcPct val="0"/>
              </a:spcBef>
            </a:pPr>
            <a:r>
              <a:rPr lang="en-US" sz="3780">
                <a:solidFill>
                  <a:srgbClr val="FFFFFF"/>
                </a:solidFill>
                <a:latin typeface="Canva Sans Bold"/>
              </a:rPr>
              <a:t>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56191" y="6649349"/>
            <a:ext cx="6012879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Level 1 with 2 entries.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934456" y="7788300"/>
            <a:ext cx="737307" cy="719550"/>
            <a:chOff x="0" y="0"/>
            <a:chExt cx="6506707" cy="6350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506707" cy="6350000"/>
            </a:xfrm>
            <a:custGeom>
              <a:avLst/>
              <a:gdLst/>
              <a:ahLst/>
              <a:cxnLst/>
              <a:rect r="r" b="b" t="t" l="l"/>
              <a:pathLst>
                <a:path h="6350000" w="6506707">
                  <a:moveTo>
                    <a:pt x="3253353" y="0"/>
                  </a:moveTo>
                  <a:cubicBezTo>
                    <a:pt x="1456576" y="0"/>
                    <a:pt x="0" y="1421496"/>
                    <a:pt x="0" y="3175000"/>
                  </a:cubicBezTo>
                  <a:cubicBezTo>
                    <a:pt x="0" y="4928504"/>
                    <a:pt x="1456576" y="6350000"/>
                    <a:pt x="3253353" y="6350000"/>
                  </a:cubicBezTo>
                  <a:cubicBezTo>
                    <a:pt x="5050131" y="6350000"/>
                    <a:pt x="6506707" y="4928504"/>
                    <a:pt x="6506707" y="3175000"/>
                  </a:cubicBezTo>
                  <a:cubicBezTo>
                    <a:pt x="6506707" y="1421496"/>
                    <a:pt x="5050131" y="0"/>
                    <a:pt x="32533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070260" y="7794914"/>
            <a:ext cx="465701" cy="637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2"/>
              </a:lnSpc>
              <a:spcBef>
                <a:spcPct val="0"/>
              </a:spcBef>
            </a:pPr>
            <a:r>
              <a:rPr lang="en-US" sz="3780">
                <a:solidFill>
                  <a:srgbClr val="FFFFFF"/>
                </a:solidFill>
                <a:latin typeface="Canva Sans Bold"/>
              </a:rPr>
              <a:t>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904107" y="8010446"/>
            <a:ext cx="5645522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Capital Investment : Minimum $1000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934456" y="9107193"/>
            <a:ext cx="737307" cy="719550"/>
            <a:chOff x="0" y="0"/>
            <a:chExt cx="6506707" cy="63500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506707" cy="6350000"/>
            </a:xfrm>
            <a:custGeom>
              <a:avLst/>
              <a:gdLst/>
              <a:ahLst/>
              <a:cxnLst/>
              <a:rect r="r" b="b" t="t" l="l"/>
              <a:pathLst>
                <a:path h="6350000" w="6506707">
                  <a:moveTo>
                    <a:pt x="3253353" y="0"/>
                  </a:moveTo>
                  <a:cubicBezTo>
                    <a:pt x="1456576" y="0"/>
                    <a:pt x="0" y="1421496"/>
                    <a:pt x="0" y="3175000"/>
                  </a:cubicBezTo>
                  <a:cubicBezTo>
                    <a:pt x="0" y="4928504"/>
                    <a:pt x="1456576" y="6350000"/>
                    <a:pt x="3253353" y="6350000"/>
                  </a:cubicBezTo>
                  <a:cubicBezTo>
                    <a:pt x="5050131" y="6350000"/>
                    <a:pt x="6506707" y="4928504"/>
                    <a:pt x="6506707" y="3175000"/>
                  </a:cubicBezTo>
                  <a:cubicBezTo>
                    <a:pt x="6506707" y="1421496"/>
                    <a:pt x="5050131" y="0"/>
                    <a:pt x="32533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1070260" y="9113807"/>
            <a:ext cx="465701" cy="637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1"/>
              </a:lnSpc>
              <a:spcBef>
                <a:spcPct val="0"/>
              </a:spcBef>
            </a:pPr>
            <a:r>
              <a:rPr lang="en-US" sz="3779">
                <a:solidFill>
                  <a:srgbClr val="FFFFFF"/>
                </a:solidFill>
                <a:latin typeface="Canva Sans Bold"/>
              </a:rPr>
              <a:t>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904107" y="9323551"/>
            <a:ext cx="5373997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Lot Size: 0.01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8931685" y="3397102"/>
            <a:ext cx="8327615" cy="6429641"/>
            <a:chOff x="0" y="0"/>
            <a:chExt cx="11103487" cy="8572854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909639"/>
              <a:ext cx="1020823" cy="959400"/>
              <a:chOff x="0" y="0"/>
              <a:chExt cx="6756540" cy="63500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675654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756540">
                    <a:moveTo>
                      <a:pt x="3378270" y="0"/>
                    </a:moveTo>
                    <a:cubicBezTo>
                      <a:pt x="1512503" y="0"/>
                      <a:pt x="0" y="1421496"/>
                      <a:pt x="0" y="3175000"/>
                    </a:cubicBezTo>
                    <a:cubicBezTo>
                      <a:pt x="0" y="4928504"/>
                      <a:pt x="1512503" y="6350000"/>
                      <a:pt x="3378270" y="6350000"/>
                    </a:cubicBezTo>
                    <a:cubicBezTo>
                      <a:pt x="5244037" y="6350000"/>
                      <a:pt x="6756540" y="4928504"/>
                      <a:pt x="6756540" y="3175000"/>
                    </a:cubicBezTo>
                    <a:cubicBezTo>
                      <a:pt x="6756540" y="1421496"/>
                      <a:pt x="5244037" y="0"/>
                      <a:pt x="337827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30" id="30"/>
            <p:cNvSpPr txBox="true"/>
            <p:nvPr/>
          </p:nvSpPr>
          <p:spPr>
            <a:xfrm rot="0">
              <a:off x="188024" y="940683"/>
              <a:ext cx="644776" cy="8276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2"/>
                </a:lnSpc>
                <a:spcBef>
                  <a:spcPct val="0"/>
                </a:spcBef>
              </a:pPr>
              <a:r>
                <a:rPr lang="en-US" sz="3780">
                  <a:solidFill>
                    <a:srgbClr val="FFFFFF"/>
                  </a:solidFill>
                  <a:latin typeface="Canva Sans Bold"/>
                </a:rPr>
                <a:t>4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1491418" y="9525"/>
              <a:ext cx="9612069" cy="3368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Risk Management :</a:t>
              </a:r>
            </a:p>
            <a:p>
              <a:pPr algn="l" marL="1036320" indent="-345440" lvl="2">
                <a:lnSpc>
                  <a:spcPts val="2879"/>
                </a:lnSpc>
                <a:buFont typeface="Arial"/>
                <a:buChar char="⚬"/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Daily Risk: 1.5% </a:t>
              </a:r>
              <a:r>
                <a:rPr lang="en-US" sz="2400">
                  <a:solidFill>
                    <a:srgbClr val="000000"/>
                  </a:solidFill>
                  <a:latin typeface="Canva Sans"/>
                </a:rPr>
                <a:t>of the capital.</a:t>
              </a:r>
            </a:p>
            <a:p>
              <a:pPr algn="l" marL="1036320" indent="-345440" lvl="2">
                <a:lnSpc>
                  <a:spcPts val="2879"/>
                </a:lnSpc>
                <a:buFont typeface="Arial"/>
                <a:buChar char="⚬"/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Total Loss Per Trade: $15 (1.5% of $1000)</a:t>
              </a:r>
            </a:p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Reward Management :</a:t>
              </a:r>
            </a:p>
            <a:p>
              <a:pPr algn="l" marL="1036320" indent="-345440" lvl="2">
                <a:lnSpc>
                  <a:spcPts val="2879"/>
                </a:lnSpc>
                <a:buFont typeface="Arial"/>
                <a:buChar char="⚬"/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Daily Reward : 2.5% of the capital.</a:t>
              </a:r>
            </a:p>
            <a:p>
              <a:pPr algn="l" marL="1036320" indent="-345440" lvl="2">
                <a:lnSpc>
                  <a:spcPts val="2879"/>
                </a:lnSpc>
                <a:buFont typeface="Arial"/>
                <a:buChar char="⚬"/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Total Profit Per Trade : $25 (2.5% of Capital)</a:t>
              </a:r>
            </a:p>
          </p:txBody>
        </p:sp>
        <p:grpSp>
          <p:nvGrpSpPr>
            <p:cNvPr name="Group 32" id="32"/>
            <p:cNvGrpSpPr/>
            <p:nvPr/>
          </p:nvGrpSpPr>
          <p:grpSpPr>
            <a:xfrm rot="0">
              <a:off x="0" y="4095430"/>
              <a:ext cx="1002010" cy="959400"/>
              <a:chOff x="0" y="0"/>
              <a:chExt cx="6632022" cy="63500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6632022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632022">
                    <a:moveTo>
                      <a:pt x="3316011" y="0"/>
                    </a:moveTo>
                    <a:cubicBezTo>
                      <a:pt x="1484629" y="0"/>
                      <a:pt x="0" y="1421496"/>
                      <a:pt x="0" y="3175000"/>
                    </a:cubicBezTo>
                    <a:cubicBezTo>
                      <a:pt x="0" y="4928504"/>
                      <a:pt x="1484629" y="6350000"/>
                      <a:pt x="3316011" y="6350000"/>
                    </a:cubicBezTo>
                    <a:cubicBezTo>
                      <a:pt x="5147393" y="6350000"/>
                      <a:pt x="6632022" y="4928504"/>
                      <a:pt x="6632022" y="3175000"/>
                    </a:cubicBezTo>
                    <a:cubicBezTo>
                      <a:pt x="6632022" y="1421496"/>
                      <a:pt x="5147393" y="0"/>
                      <a:pt x="331601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184558" y="4126474"/>
              <a:ext cx="632893" cy="8276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2"/>
                </a:lnSpc>
                <a:spcBef>
                  <a:spcPct val="0"/>
                </a:spcBef>
              </a:pPr>
              <a:r>
                <a:rPr lang="en-US" sz="3780">
                  <a:solidFill>
                    <a:srgbClr val="FFFFFF"/>
                  </a:solidFill>
                  <a:latin typeface="Canva Sans Bold"/>
                </a:rPr>
                <a:t>5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1317768" y="4333154"/>
              <a:ext cx="9348772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Trade Frequency : Only one signal per 24 hours.</a:t>
              </a:r>
            </a:p>
          </p:txBody>
        </p:sp>
        <p:grpSp>
          <p:nvGrpSpPr>
            <p:cNvPr name="Group 36" id="36"/>
            <p:cNvGrpSpPr/>
            <p:nvPr/>
          </p:nvGrpSpPr>
          <p:grpSpPr>
            <a:xfrm rot="0">
              <a:off x="0" y="5854930"/>
              <a:ext cx="1002010" cy="959400"/>
              <a:chOff x="0" y="0"/>
              <a:chExt cx="6632022" cy="63500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6632022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632022">
                    <a:moveTo>
                      <a:pt x="3316011" y="0"/>
                    </a:moveTo>
                    <a:cubicBezTo>
                      <a:pt x="1484629" y="0"/>
                      <a:pt x="0" y="1421496"/>
                      <a:pt x="0" y="3175000"/>
                    </a:cubicBezTo>
                    <a:cubicBezTo>
                      <a:pt x="0" y="4928504"/>
                      <a:pt x="1484629" y="6350000"/>
                      <a:pt x="3316011" y="6350000"/>
                    </a:cubicBezTo>
                    <a:cubicBezTo>
                      <a:pt x="5147393" y="6350000"/>
                      <a:pt x="6632022" y="4928504"/>
                      <a:pt x="6632022" y="3175000"/>
                    </a:cubicBezTo>
                    <a:cubicBezTo>
                      <a:pt x="6632022" y="1421496"/>
                      <a:pt x="5147393" y="0"/>
                      <a:pt x="331601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38" id="38"/>
            <p:cNvSpPr txBox="true"/>
            <p:nvPr/>
          </p:nvSpPr>
          <p:spPr>
            <a:xfrm rot="0">
              <a:off x="184558" y="5885974"/>
              <a:ext cx="632893" cy="8276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2"/>
                </a:lnSpc>
                <a:spcBef>
                  <a:spcPct val="0"/>
                </a:spcBef>
              </a:pPr>
              <a:r>
                <a:rPr lang="en-US" sz="3780">
                  <a:solidFill>
                    <a:srgbClr val="FFFFFF"/>
                  </a:solidFill>
                  <a:latin typeface="Canva Sans Bold"/>
                </a:rPr>
                <a:t>6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1317768" y="6140233"/>
              <a:ext cx="8567349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879"/>
                </a:lnSpc>
              </a:pPr>
              <a:r>
                <a:rPr lang="en-US" sz="2399">
                  <a:solidFill>
                    <a:srgbClr val="000000"/>
                  </a:solidFill>
                  <a:latin typeface="Canva Sans"/>
                </a:rPr>
                <a:t>Order Execution Time: 5 minutes</a:t>
              </a:r>
            </a:p>
          </p:txBody>
        </p:sp>
        <p:grpSp>
          <p:nvGrpSpPr>
            <p:cNvPr name="Group 40" id="40"/>
            <p:cNvGrpSpPr/>
            <p:nvPr/>
          </p:nvGrpSpPr>
          <p:grpSpPr>
            <a:xfrm rot="0">
              <a:off x="0" y="7613454"/>
              <a:ext cx="1002010" cy="959400"/>
              <a:chOff x="0" y="0"/>
              <a:chExt cx="6632022" cy="6350000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6632022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632022">
                    <a:moveTo>
                      <a:pt x="3316011" y="0"/>
                    </a:moveTo>
                    <a:cubicBezTo>
                      <a:pt x="1484629" y="0"/>
                      <a:pt x="0" y="1421496"/>
                      <a:pt x="0" y="3175000"/>
                    </a:cubicBezTo>
                    <a:cubicBezTo>
                      <a:pt x="0" y="4928504"/>
                      <a:pt x="1484629" y="6350000"/>
                      <a:pt x="3316011" y="6350000"/>
                    </a:cubicBezTo>
                    <a:cubicBezTo>
                      <a:pt x="5147393" y="6350000"/>
                      <a:pt x="6632022" y="4928504"/>
                      <a:pt x="6632022" y="3175000"/>
                    </a:cubicBezTo>
                    <a:cubicBezTo>
                      <a:pt x="6632022" y="1421496"/>
                      <a:pt x="5147393" y="0"/>
                      <a:pt x="331601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42" id="42"/>
            <p:cNvSpPr txBox="true"/>
            <p:nvPr/>
          </p:nvSpPr>
          <p:spPr>
            <a:xfrm rot="0">
              <a:off x="184558" y="7644498"/>
              <a:ext cx="632893" cy="8276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1"/>
                </a:lnSpc>
                <a:spcBef>
                  <a:spcPct val="0"/>
                </a:spcBef>
              </a:pPr>
              <a:r>
                <a:rPr lang="en-US" sz="3779">
                  <a:solidFill>
                    <a:srgbClr val="FFFFFF"/>
                  </a:solidFill>
                  <a:latin typeface="Canva Sans Bold"/>
                </a:rPr>
                <a:t>7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1317768" y="7898757"/>
              <a:ext cx="8567349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399">
                  <a:solidFill>
                    <a:srgbClr val="000000"/>
                  </a:solidFill>
                  <a:latin typeface="Canva Sans"/>
                </a:rPr>
                <a:t>Accuracy: 90%</a:t>
              </a:r>
            </a:p>
          </p:txBody>
        </p:sp>
      </p:grpSp>
      <p:sp>
        <p:nvSpPr>
          <p:cNvPr name="Freeform 44" id="44"/>
          <p:cNvSpPr/>
          <p:nvPr/>
        </p:nvSpPr>
        <p:spPr>
          <a:xfrm flipH="false" flipV="false" rot="0">
            <a:off x="15794984" y="9466968"/>
            <a:ext cx="2230596" cy="546582"/>
          </a:xfrm>
          <a:custGeom>
            <a:avLst/>
            <a:gdLst/>
            <a:ahLst/>
            <a:cxnLst/>
            <a:rect r="r" b="b" t="t" l="l"/>
            <a:pathLst>
              <a:path h="546582" w="2230596">
                <a:moveTo>
                  <a:pt x="0" y="0"/>
                </a:moveTo>
                <a:lnTo>
                  <a:pt x="2230596" y="0"/>
                </a:lnTo>
                <a:lnTo>
                  <a:pt x="2230596" y="546582"/>
                </a:lnTo>
                <a:lnTo>
                  <a:pt x="0" y="546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2320"/>
            </a:blip>
            <a:stretch>
              <a:fillRect l="-43250" t="-36060" r="-42553" b="-37708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31652" y="2182126"/>
            <a:ext cx="2012655" cy="266017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43407" y="6237542"/>
            <a:ext cx="2161655" cy="28012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639839" y="2191171"/>
            <a:ext cx="1999793" cy="264259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41964" y="6227410"/>
            <a:ext cx="1983165" cy="2617094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511452" y="1160319"/>
            <a:ext cx="4935978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Entry 1 Calculation: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55269" y="1865169"/>
            <a:ext cx="4223585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Price : 2380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Stop Loss : 2370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TP : 2390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Risk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Entry 1 - SL point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- 2380 − 2370 = 10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1% Risk on $100k capital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from Entry 1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: $1000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55269" y="6564060"/>
            <a:ext cx="4121944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Reward :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Profit per lot (1.0) from Entry 1: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= TP point - Entry 1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2390 − 2380 = 10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1% </a:t>
            </a:r>
            <a:r>
              <a:rPr lang="en-US" sz="2000">
                <a:solidFill>
                  <a:srgbClr val="000000"/>
                </a:solidFill>
                <a:latin typeface="Canva Sans"/>
              </a:rPr>
              <a:t>Reward on $100k capital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Reward = 100k * 1% =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$1000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233848" y="1160319"/>
            <a:ext cx="4595502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Entry 2 Calculation: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607427" y="1865169"/>
            <a:ext cx="4204087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Price : 2375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Stop Loss : 2370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TP : 2390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Risk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Entry 2 - SL point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- 2375 − 2370 = 5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0.5% Risk on $100k capital 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from Entry 1 :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$500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607427" y="6564060"/>
            <a:ext cx="4204087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Reward :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Profit per lot (1.0) from Entry 2: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=</a:t>
            </a:r>
            <a:r>
              <a:rPr lang="en-US" sz="2000">
                <a:solidFill>
                  <a:srgbClr val="000000"/>
                </a:solidFill>
                <a:latin typeface="Canva Sans"/>
              </a:rPr>
              <a:t> TP point - Entry 2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2390 − 2375 = 15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1.5% Reward on $100k capital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Reward = $100k * 1.5%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= $1500</a:t>
            </a:r>
          </a:p>
        </p:txBody>
      </p:sp>
      <p:sp>
        <p:nvSpPr>
          <p:cNvPr name="TextBox 12" id="12"/>
          <p:cNvSpPr txBox="true"/>
          <p:nvPr/>
        </p:nvSpPr>
        <p:spPr>
          <a:xfrm rot="-5400000">
            <a:off x="7075312" y="4986338"/>
            <a:ext cx="413737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---------------------------------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01355" y="2182513"/>
            <a:ext cx="2011880" cy="2655527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64141" y="6237961"/>
            <a:ext cx="2160818" cy="2796209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513525" y="2181017"/>
            <a:ext cx="1999793" cy="264259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515638" y="6229252"/>
            <a:ext cx="1981848" cy="2617231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670087" y="2524627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37940" y="4478248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34380" y="6588653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02233" y="8660957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393027" y="2524627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90633" y="4478248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326291" y="6559062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309683" y="8484109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8028702" y="9573960"/>
            <a:ext cx="2230596" cy="546582"/>
          </a:xfrm>
          <a:custGeom>
            <a:avLst/>
            <a:gdLst/>
            <a:ahLst/>
            <a:cxnLst/>
            <a:rect r="r" b="b" t="t" l="l"/>
            <a:pathLst>
              <a:path h="546582" w="2230596">
                <a:moveTo>
                  <a:pt x="0" y="0"/>
                </a:moveTo>
                <a:lnTo>
                  <a:pt x="2230596" y="0"/>
                </a:lnTo>
                <a:lnTo>
                  <a:pt x="2230596" y="546582"/>
                </a:lnTo>
                <a:lnTo>
                  <a:pt x="0" y="5465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2320"/>
            </a:blip>
            <a:stretch>
              <a:fillRect l="-43250" t="-36060" r="-42553" b="-37708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6676011" y="203922"/>
            <a:ext cx="493597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</a:pPr>
            <a:r>
              <a:rPr lang="en-US" sz="3500" u="sng">
                <a:solidFill>
                  <a:srgbClr val="000000"/>
                </a:solidFill>
                <a:latin typeface="Canva Sans Bold"/>
              </a:rPr>
              <a:t>Level 1 Calculation: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53855" y="5430898"/>
            <a:ext cx="52558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---------------------------------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131580" y="5430898"/>
            <a:ext cx="734184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-------------------------------------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3840" y="2164896"/>
            <a:ext cx="2012655" cy="266017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43407" y="6237542"/>
            <a:ext cx="2161655" cy="28012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639839" y="2191171"/>
            <a:ext cx="1999793" cy="264259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41964" y="6227410"/>
            <a:ext cx="1983165" cy="2617094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511452" y="1160319"/>
            <a:ext cx="4935978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Entry 3 Calculation: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55269" y="1865169"/>
            <a:ext cx="4615132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Price : 2365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Stop Loss : 2355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TP : 2390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Risk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Entry 1 - SL point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- 2365 - 2355 = 10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1% Risk on $100k capital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from Entry 1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: $1000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55269" y="6564060"/>
            <a:ext cx="4121944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Reward :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Profit per lot (1.0) from Entry 3: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= TP point - Entry 3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2390 − 2365 = 25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2.5% </a:t>
            </a:r>
            <a:r>
              <a:rPr lang="en-US" sz="2000">
                <a:solidFill>
                  <a:srgbClr val="000000"/>
                </a:solidFill>
                <a:latin typeface="Canva Sans"/>
              </a:rPr>
              <a:t>Reward on $100k capital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Reward = $100k * 2.5%=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$2500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233848" y="1160319"/>
            <a:ext cx="4595502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Entry 4 Calculation: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607427" y="1865169"/>
            <a:ext cx="4332728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Price : 2360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Stop Loss : 2355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TP : 2390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Risk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Entry 2 - SL point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- 2360 - 2355 = 5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0.5% Risk on $100k capital 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from Entry 1 :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$500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607427" y="6564060"/>
            <a:ext cx="4332728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Reward :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Profit per lot (1.0) from Entry 4: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= TP point - Entry 4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2390 − 2360 = 30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3.0% Reward on $100k capital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Reward = $100k * 3.0%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= $3000</a:t>
            </a:r>
          </a:p>
        </p:txBody>
      </p:sp>
      <p:sp>
        <p:nvSpPr>
          <p:cNvPr name="TextBox 12" id="12"/>
          <p:cNvSpPr txBox="true"/>
          <p:nvPr/>
        </p:nvSpPr>
        <p:spPr>
          <a:xfrm rot="-5400000">
            <a:off x="7075312" y="4986338"/>
            <a:ext cx="413737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---------------------------------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01355" y="2182513"/>
            <a:ext cx="2011880" cy="2655527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63931" y="6235658"/>
            <a:ext cx="2161236" cy="2798719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513525" y="2181017"/>
            <a:ext cx="1999793" cy="264259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515066" y="6222956"/>
            <a:ext cx="1982993" cy="26241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782005" y="2505577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70087" y="6588653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30808" y="8670482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387012" y="2524627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1047" y="4478248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59298" y="6549537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345341" y="8484109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8028702" y="9573960"/>
            <a:ext cx="2230596" cy="546582"/>
          </a:xfrm>
          <a:custGeom>
            <a:avLst/>
            <a:gdLst/>
            <a:ahLst/>
            <a:cxnLst/>
            <a:rect r="r" b="b" t="t" l="l"/>
            <a:pathLst>
              <a:path h="546582" w="2230596">
                <a:moveTo>
                  <a:pt x="0" y="0"/>
                </a:moveTo>
                <a:lnTo>
                  <a:pt x="2230596" y="0"/>
                </a:lnTo>
                <a:lnTo>
                  <a:pt x="2230596" y="546582"/>
                </a:lnTo>
                <a:lnTo>
                  <a:pt x="0" y="5465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2320"/>
            </a:blip>
            <a:stretch>
              <a:fillRect l="-43250" t="-36060" r="-42553" b="-37708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6676011" y="203922"/>
            <a:ext cx="493597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</a:pPr>
            <a:r>
              <a:rPr lang="en-US" sz="3500" u="sng">
                <a:solidFill>
                  <a:srgbClr val="000000"/>
                </a:solidFill>
                <a:latin typeface="Canva Sans Bold"/>
              </a:rPr>
              <a:t>Level 2 Calculation: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53855" y="5430898"/>
            <a:ext cx="52558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---------------------------------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131580" y="5430898"/>
            <a:ext cx="734184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-------------------------------------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3840" y="2164896"/>
            <a:ext cx="2012655" cy="266017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43407" y="6237542"/>
            <a:ext cx="2161655" cy="28012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639839" y="2191171"/>
            <a:ext cx="1999793" cy="264259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41964" y="6227410"/>
            <a:ext cx="1983165" cy="2617094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511452" y="1160319"/>
            <a:ext cx="4935978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Entry 5 Calculation: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55269" y="1865169"/>
            <a:ext cx="4615132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Price : 2350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Stop Loss : 2340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TP : 2390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Risk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Entry 5 - SL point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- 2350 - 2345 = 10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1% Risk on $100k capital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from Entry 5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: $1000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55269" y="6564060"/>
            <a:ext cx="4121944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Reward :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Profit per lot (1.0) from Entry 5: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= TP point - Entry 5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2390 − 2350 = 40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4% </a:t>
            </a:r>
            <a:r>
              <a:rPr lang="en-US" sz="2000">
                <a:solidFill>
                  <a:srgbClr val="000000"/>
                </a:solidFill>
                <a:latin typeface="Canva Sans"/>
              </a:rPr>
              <a:t>Reward on $100k capital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Reward = $100k * 4%=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$4000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3855" y="5430898"/>
            <a:ext cx="52558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---------------------------------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233848" y="1160319"/>
            <a:ext cx="4595502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Entry 6 Calculation: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607427" y="1865169"/>
            <a:ext cx="4332728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Price : 2345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Stop Loss : 2340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TP : 2390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Risk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Entry 6 - SL point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- 2345 - 2340 = 5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0.5% Risk on $100k capital 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from Entry 6 :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$500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607427" y="6564060"/>
            <a:ext cx="4407676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Reward :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Profit per lot (1.0) from Entry 6: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= TP point - Entry 6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2390 − 2345 = 45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4.5% Reward on $100k capital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Reward = $100k * 4.5%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= $4500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131580" y="5430898"/>
            <a:ext cx="734184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-------------------------------------</a:t>
            </a:r>
          </a:p>
        </p:txBody>
      </p:sp>
      <p:sp>
        <p:nvSpPr>
          <p:cNvPr name="TextBox 14" id="14"/>
          <p:cNvSpPr txBox="true"/>
          <p:nvPr/>
        </p:nvSpPr>
        <p:spPr>
          <a:xfrm rot="-5400000">
            <a:off x="7075312" y="4986338"/>
            <a:ext cx="413737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---------------------------------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01355" y="2182513"/>
            <a:ext cx="2011880" cy="2655527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63513" y="6231056"/>
            <a:ext cx="2162073" cy="2803741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513525" y="2181017"/>
            <a:ext cx="1999793" cy="264259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515257" y="6225055"/>
            <a:ext cx="1982611" cy="2621810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782005" y="2505577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28415" y="6588653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91530" y="8670482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387012" y="2524627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1047" y="4478248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29850" y="6559062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396538" y="8484109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8028702" y="9573960"/>
            <a:ext cx="2230596" cy="546582"/>
          </a:xfrm>
          <a:custGeom>
            <a:avLst/>
            <a:gdLst/>
            <a:ahLst/>
            <a:cxnLst/>
            <a:rect r="r" b="b" t="t" l="l"/>
            <a:pathLst>
              <a:path h="546582" w="2230596">
                <a:moveTo>
                  <a:pt x="0" y="0"/>
                </a:moveTo>
                <a:lnTo>
                  <a:pt x="2230596" y="0"/>
                </a:lnTo>
                <a:lnTo>
                  <a:pt x="2230596" y="546582"/>
                </a:lnTo>
                <a:lnTo>
                  <a:pt x="0" y="5465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2320"/>
            </a:blip>
            <a:stretch>
              <a:fillRect l="-43250" t="-36060" r="-42553" b="-37708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6676011" y="203922"/>
            <a:ext cx="493597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</a:pPr>
            <a:r>
              <a:rPr lang="en-US" sz="3500" u="sng">
                <a:solidFill>
                  <a:srgbClr val="000000"/>
                </a:solidFill>
                <a:latin typeface="Canva Sans Bold"/>
              </a:rPr>
              <a:t>Level 3 Calculation: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19542" y="0"/>
            <a:ext cx="2119542" cy="10287000"/>
            <a:chOff x="0" y="0"/>
            <a:chExt cx="5582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E0D9">
                <a:alpha val="5098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59771" y="0"/>
            <a:ext cx="2119542" cy="10287000"/>
            <a:chOff x="0" y="0"/>
            <a:chExt cx="5582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FC3D0">
                <a:alpha val="5098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0"/>
            <a:ext cx="2119542" cy="10287000"/>
            <a:chOff x="0" y="0"/>
            <a:chExt cx="558233" cy="27093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C7C6">
                <a:alpha val="5098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677969" y="0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149166" y="9468492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400000">
            <a:off x="3865968" y="6101736"/>
            <a:ext cx="4250706" cy="212535"/>
          </a:xfrm>
          <a:custGeom>
            <a:avLst/>
            <a:gdLst/>
            <a:ahLst/>
            <a:cxnLst/>
            <a:rect r="r" b="b" t="t" l="l"/>
            <a:pathLst>
              <a:path h="212535" w="4250706">
                <a:moveTo>
                  <a:pt x="0" y="0"/>
                </a:moveTo>
                <a:lnTo>
                  <a:pt x="4250706" y="0"/>
                </a:lnTo>
                <a:lnTo>
                  <a:pt x="4250706" y="212535"/>
                </a:lnTo>
                <a:lnTo>
                  <a:pt x="0" y="212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13165" y="837011"/>
            <a:ext cx="16073246" cy="708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5000">
                <a:solidFill>
                  <a:srgbClr val="000000"/>
                </a:solidFill>
                <a:latin typeface="RoxboroughCF Bold"/>
              </a:rPr>
              <a:t> CONCLUTION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56358" y="2830911"/>
            <a:ext cx="461513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Canva Sans Bold"/>
              </a:rPr>
              <a:t>FOCAL SERVICE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25287" y="4217279"/>
            <a:ext cx="4615132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Trading lot size : 0.01 lot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Capital = 1000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to Reward Ratio : 1/1.5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Daily loss : $15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Daily profit : $25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Accuracy : 90%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Trading days : 22</a:t>
            </a:r>
          </a:p>
          <a:p>
            <a:pPr algn="ctr">
              <a:lnSpc>
                <a:spcPts val="2400"/>
              </a:lnSpc>
            </a:pP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Monthly risk 10%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$15 * 3 days = $45</a:t>
            </a:r>
          </a:p>
          <a:p>
            <a:pPr algn="ctr">
              <a:lnSpc>
                <a:spcPts val="2400"/>
              </a:lnSpc>
            </a:pP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Monthly reward 90%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$25 * 19 days = $475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773292" y="2830911"/>
            <a:ext cx="461513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Canva Sans Bold"/>
              </a:rPr>
              <a:t>PREMIUM SERVICE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742222" y="4217279"/>
            <a:ext cx="4615132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Trading lot size : 0.10 lot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Capital = 10k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to Reward Ratio : 1/1.5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Daily loss : $300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Daily profit : $800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Accuracy : 97%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Trading days : 22</a:t>
            </a:r>
          </a:p>
          <a:p>
            <a:pPr algn="ctr">
              <a:lnSpc>
                <a:spcPts val="2400"/>
              </a:lnSpc>
            </a:pP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Monthly risk 3%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$300 * 2 days = $600</a:t>
            </a:r>
          </a:p>
          <a:p>
            <a:pPr algn="ctr">
              <a:lnSpc>
                <a:spcPts val="2400"/>
              </a:lnSpc>
            </a:pP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Monthly reward 97%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$800* 20= $16,000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004315" y="2830911"/>
            <a:ext cx="4615132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Canva Sans Bold"/>
              </a:rPr>
              <a:t>PLATINUM SERVICE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973244" y="4217279"/>
            <a:ext cx="4615132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Trading lot size : 1.0 lot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Capital = 100k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to Reward Ratio : 1/1.5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Daily loss : $4500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Daily profit : $16500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Accuracy : 99%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Trading days : 22</a:t>
            </a:r>
          </a:p>
          <a:p>
            <a:pPr algn="ctr">
              <a:lnSpc>
                <a:spcPts val="2400"/>
              </a:lnSpc>
            </a:pP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Monthly risk 1%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$4500 * 1 days = $4500</a:t>
            </a:r>
          </a:p>
          <a:p>
            <a:pPr algn="ctr">
              <a:lnSpc>
                <a:spcPts val="2400"/>
              </a:lnSpc>
            </a:pP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Monthly reward 99%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 Bold"/>
              </a:rPr>
              <a:t>$16500* 21 = $346,500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-5400000">
            <a:off x="9985969" y="6101736"/>
            <a:ext cx="4250706" cy="212535"/>
          </a:xfrm>
          <a:custGeom>
            <a:avLst/>
            <a:gdLst/>
            <a:ahLst/>
            <a:cxnLst/>
            <a:rect r="r" b="b" t="t" l="l"/>
            <a:pathLst>
              <a:path h="212535" w="4250706">
                <a:moveTo>
                  <a:pt x="0" y="0"/>
                </a:moveTo>
                <a:lnTo>
                  <a:pt x="4250705" y="0"/>
                </a:lnTo>
                <a:lnTo>
                  <a:pt x="4250705" y="212535"/>
                </a:lnTo>
                <a:lnTo>
                  <a:pt x="0" y="212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34661" y="301378"/>
            <a:ext cx="5956052" cy="663562"/>
            <a:chOff x="0" y="0"/>
            <a:chExt cx="7941402" cy="88474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7941402" cy="884749"/>
              <a:chOff x="0" y="0"/>
              <a:chExt cx="13038520" cy="1452617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57150" y="58420"/>
                <a:ext cx="12968670" cy="1381497"/>
              </a:xfrm>
              <a:custGeom>
                <a:avLst/>
                <a:gdLst/>
                <a:ahLst/>
                <a:cxnLst/>
                <a:rect r="r" b="b" t="t" l="l"/>
                <a:pathLst>
                  <a:path h="1381497" w="12968670">
                    <a:moveTo>
                      <a:pt x="12883580" y="1351017"/>
                    </a:moveTo>
                    <a:lnTo>
                      <a:pt x="0" y="1351017"/>
                    </a:lnTo>
                    <a:cubicBezTo>
                      <a:pt x="5080" y="1368797"/>
                      <a:pt x="21590" y="1381497"/>
                      <a:pt x="40640" y="1381497"/>
                    </a:cubicBezTo>
                    <a:lnTo>
                      <a:pt x="12925490" y="1381497"/>
                    </a:lnTo>
                    <a:cubicBezTo>
                      <a:pt x="12949620" y="1381497"/>
                      <a:pt x="12968670" y="1362447"/>
                      <a:pt x="12968670" y="1338317"/>
                    </a:cubicBezTo>
                    <a:lnTo>
                      <a:pt x="12968670" y="40640"/>
                    </a:lnTo>
                    <a:cubicBezTo>
                      <a:pt x="12968670" y="21590"/>
                      <a:pt x="12955970" y="6350"/>
                      <a:pt x="12939460" y="0"/>
                    </a:cubicBezTo>
                    <a:lnTo>
                      <a:pt x="12939460" y="1295137"/>
                    </a:lnTo>
                    <a:cubicBezTo>
                      <a:pt x="12939460" y="1325617"/>
                      <a:pt x="12914060" y="1351017"/>
                      <a:pt x="12883580" y="1351017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 flipH="false" flipV="false" rot="0">
                <a:off x="12700" y="12700"/>
                <a:ext cx="12971210" cy="1384037"/>
              </a:xfrm>
              <a:custGeom>
                <a:avLst/>
                <a:gdLst/>
                <a:ahLst/>
                <a:cxnLst/>
                <a:rect r="r" b="b" t="t" l="l"/>
                <a:pathLst>
                  <a:path h="1384037" w="12971210">
                    <a:moveTo>
                      <a:pt x="43180" y="1384037"/>
                    </a:moveTo>
                    <a:lnTo>
                      <a:pt x="12928030" y="1384037"/>
                    </a:lnTo>
                    <a:cubicBezTo>
                      <a:pt x="12952160" y="1384037"/>
                      <a:pt x="12971210" y="1364987"/>
                      <a:pt x="12971210" y="1340857"/>
                    </a:cubicBezTo>
                    <a:lnTo>
                      <a:pt x="12971210" y="43180"/>
                    </a:lnTo>
                    <a:cubicBezTo>
                      <a:pt x="12971210" y="19050"/>
                      <a:pt x="12952160" y="0"/>
                      <a:pt x="12928030" y="0"/>
                    </a:cubicBezTo>
                    <a:lnTo>
                      <a:pt x="43180" y="0"/>
                    </a:lnTo>
                    <a:cubicBezTo>
                      <a:pt x="19050" y="0"/>
                      <a:pt x="0" y="19050"/>
                      <a:pt x="0" y="43180"/>
                    </a:cubicBezTo>
                    <a:lnTo>
                      <a:pt x="0" y="1340857"/>
                    </a:lnTo>
                    <a:cubicBezTo>
                      <a:pt x="0" y="1364987"/>
                      <a:pt x="19050" y="1384037"/>
                      <a:pt x="43180" y="1384037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3038520" cy="1452617"/>
              </a:xfrm>
              <a:custGeom>
                <a:avLst/>
                <a:gdLst/>
                <a:ahLst/>
                <a:cxnLst/>
                <a:rect r="r" b="b" t="t" l="l"/>
                <a:pathLst>
                  <a:path h="1452617" w="13038520">
                    <a:moveTo>
                      <a:pt x="12995340" y="44450"/>
                    </a:moveTo>
                    <a:cubicBezTo>
                      <a:pt x="12990260" y="19050"/>
                      <a:pt x="12967400" y="0"/>
                      <a:pt x="12940730" y="0"/>
                    </a:cubicBezTo>
                    <a:lnTo>
                      <a:pt x="55880" y="0"/>
                    </a:lnTo>
                    <a:cubicBezTo>
                      <a:pt x="25400" y="0"/>
                      <a:pt x="0" y="25400"/>
                      <a:pt x="0" y="55880"/>
                    </a:cubicBezTo>
                    <a:lnTo>
                      <a:pt x="0" y="1353557"/>
                    </a:lnTo>
                    <a:cubicBezTo>
                      <a:pt x="0" y="1380227"/>
                      <a:pt x="17780" y="1401817"/>
                      <a:pt x="43180" y="1408167"/>
                    </a:cubicBezTo>
                    <a:cubicBezTo>
                      <a:pt x="48260" y="1433567"/>
                      <a:pt x="71120" y="1452617"/>
                      <a:pt x="97790" y="1452617"/>
                    </a:cubicBezTo>
                    <a:lnTo>
                      <a:pt x="12982640" y="1452617"/>
                    </a:lnTo>
                    <a:cubicBezTo>
                      <a:pt x="13013120" y="1452617"/>
                      <a:pt x="13038520" y="1427217"/>
                      <a:pt x="13038520" y="1396737"/>
                    </a:cubicBezTo>
                    <a:lnTo>
                      <a:pt x="13038520" y="99060"/>
                    </a:lnTo>
                    <a:cubicBezTo>
                      <a:pt x="13038520" y="72390"/>
                      <a:pt x="13020740" y="50800"/>
                      <a:pt x="12995340" y="44450"/>
                    </a:cubicBezTo>
                    <a:close/>
                    <a:moveTo>
                      <a:pt x="12700" y="1353557"/>
                    </a:moveTo>
                    <a:lnTo>
                      <a:pt x="12700" y="55880"/>
                    </a:lnTo>
                    <a:cubicBezTo>
                      <a:pt x="12700" y="31750"/>
                      <a:pt x="31750" y="12700"/>
                      <a:pt x="55880" y="12700"/>
                    </a:cubicBezTo>
                    <a:lnTo>
                      <a:pt x="12940730" y="12700"/>
                    </a:lnTo>
                    <a:cubicBezTo>
                      <a:pt x="12964860" y="12700"/>
                      <a:pt x="12983910" y="31750"/>
                      <a:pt x="12983910" y="55880"/>
                    </a:cubicBezTo>
                    <a:lnTo>
                      <a:pt x="12983910" y="1353557"/>
                    </a:lnTo>
                    <a:cubicBezTo>
                      <a:pt x="12983910" y="1377687"/>
                      <a:pt x="12964860" y="1396737"/>
                      <a:pt x="12940730" y="1396737"/>
                    </a:cubicBezTo>
                    <a:lnTo>
                      <a:pt x="55880" y="1396737"/>
                    </a:lnTo>
                    <a:cubicBezTo>
                      <a:pt x="31750" y="1396737"/>
                      <a:pt x="12700" y="1377687"/>
                      <a:pt x="12700" y="1353557"/>
                    </a:cubicBezTo>
                    <a:close/>
                    <a:moveTo>
                      <a:pt x="13025820" y="1396737"/>
                    </a:moveTo>
                    <a:cubicBezTo>
                      <a:pt x="13025820" y="1420867"/>
                      <a:pt x="13006770" y="1439917"/>
                      <a:pt x="12982640" y="1439917"/>
                    </a:cubicBezTo>
                    <a:lnTo>
                      <a:pt x="97790" y="1439917"/>
                    </a:lnTo>
                    <a:cubicBezTo>
                      <a:pt x="78740" y="1439917"/>
                      <a:pt x="62230" y="1427217"/>
                      <a:pt x="57150" y="1409437"/>
                    </a:cubicBezTo>
                    <a:lnTo>
                      <a:pt x="12940730" y="1409437"/>
                    </a:lnTo>
                    <a:cubicBezTo>
                      <a:pt x="12971210" y="1409437"/>
                      <a:pt x="12996610" y="1384037"/>
                      <a:pt x="12996610" y="1353557"/>
                    </a:cubicBezTo>
                    <a:lnTo>
                      <a:pt x="12996610" y="58420"/>
                    </a:lnTo>
                    <a:cubicBezTo>
                      <a:pt x="13013120" y="64770"/>
                      <a:pt x="13025820" y="80010"/>
                      <a:pt x="13025820" y="99060"/>
                    </a:cubicBezTo>
                    <a:lnTo>
                      <a:pt x="13025820" y="139673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314643" y="94002"/>
              <a:ext cx="6798215" cy="706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80"/>
                </a:lnSpc>
              </a:pPr>
              <a:r>
                <a:rPr lang="en-US" sz="3542">
                  <a:solidFill>
                    <a:srgbClr val="000000"/>
                  </a:solidFill>
                  <a:latin typeface="RoxboroughCF Bold"/>
                </a:rPr>
                <a:t>Example Trade Setup</a:t>
              </a:r>
            </a:p>
          </p:txBody>
        </p:sp>
      </p:grp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273972" y="6148062"/>
          <a:ext cx="7832073" cy="3415817"/>
        </p:xfrm>
        <a:graphic>
          <a:graphicData uri="http://schemas.openxmlformats.org/drawingml/2006/table">
            <a:tbl>
              <a:tblPr/>
              <a:tblGrid>
                <a:gridCol w="981450"/>
                <a:gridCol w="1468507"/>
                <a:gridCol w="1150726"/>
                <a:gridCol w="911633"/>
                <a:gridCol w="1103945"/>
                <a:gridCol w="987665"/>
                <a:gridCol w="1228148"/>
              </a:tblGrid>
              <a:tr h="98381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Level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Number of Entries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Level</a:t>
                      </a:r>
                      <a:endParaRPr lang="en-US" sz="1100"/>
                    </a:p>
                    <a:p>
                      <a:pPr algn="ctr">
                        <a:lnSpc>
                          <a:spcPts val="2239"/>
                        </a:lnSpc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Entry</a:t>
                      </a:r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SL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TP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Risk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3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Entry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2380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$10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33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Entry 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2375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$15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331">
                <a:tc gridSpan="5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$15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$25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9" id="9"/>
          <p:cNvSpPr/>
          <p:nvPr/>
        </p:nvSpPr>
        <p:spPr>
          <a:xfrm flipH="false" flipV="false" rot="0">
            <a:off x="8556052" y="301378"/>
            <a:ext cx="9731948" cy="9363683"/>
          </a:xfrm>
          <a:custGeom>
            <a:avLst/>
            <a:gdLst/>
            <a:ahLst/>
            <a:cxnLst/>
            <a:rect r="r" b="b" t="t" l="l"/>
            <a:pathLst>
              <a:path h="9363683" w="9731948">
                <a:moveTo>
                  <a:pt x="0" y="0"/>
                </a:moveTo>
                <a:lnTo>
                  <a:pt x="9731948" y="0"/>
                </a:lnTo>
                <a:lnTo>
                  <a:pt x="9731948" y="9363683"/>
                </a:lnTo>
                <a:lnTo>
                  <a:pt x="0" y="93636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34661" y="2163659"/>
            <a:ext cx="5153503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10"/>
              </a:lnSpc>
            </a:pPr>
            <a:r>
              <a:rPr lang="en-US" sz="2675" u="sng">
                <a:solidFill>
                  <a:srgbClr val="000000"/>
                </a:solidFill>
                <a:latin typeface="Canva Sans"/>
              </a:rPr>
              <a:t>Instrument : </a:t>
            </a:r>
            <a:r>
              <a:rPr lang="en-US" sz="2675" u="sng">
                <a:solidFill>
                  <a:srgbClr val="000000"/>
                </a:solidFill>
                <a:latin typeface="Canva Sans Bold"/>
              </a:rPr>
              <a:t>BUY XAUUSD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34661" y="2946194"/>
            <a:ext cx="4346924" cy="2590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8"/>
              </a:lnSpc>
            </a:pPr>
            <a:r>
              <a:rPr lang="en-US" sz="2173">
                <a:solidFill>
                  <a:srgbClr val="000000"/>
                </a:solidFill>
                <a:latin typeface="Canva Sans"/>
              </a:rPr>
              <a:t>Level 1 : 2380-2375</a:t>
            </a:r>
          </a:p>
          <a:p>
            <a:pPr algn="l">
              <a:lnSpc>
                <a:spcPts val="2608"/>
              </a:lnSpc>
            </a:pPr>
            <a:r>
              <a:rPr lang="en-US" sz="2173">
                <a:solidFill>
                  <a:srgbClr val="000000"/>
                </a:solidFill>
                <a:latin typeface="Canva Sans"/>
              </a:rPr>
              <a:t>Entry 1 : 2380</a:t>
            </a:r>
          </a:p>
          <a:p>
            <a:pPr algn="l">
              <a:lnSpc>
                <a:spcPts val="2608"/>
              </a:lnSpc>
            </a:pPr>
            <a:r>
              <a:rPr lang="en-US" sz="2173">
                <a:solidFill>
                  <a:srgbClr val="000000"/>
                </a:solidFill>
                <a:latin typeface="Canva Sans"/>
              </a:rPr>
              <a:t>Entry 2 : 2375</a:t>
            </a:r>
          </a:p>
          <a:p>
            <a:pPr algn="l">
              <a:lnSpc>
                <a:spcPts val="2608"/>
              </a:lnSpc>
            </a:pPr>
            <a:r>
              <a:rPr lang="en-US" sz="2173">
                <a:solidFill>
                  <a:srgbClr val="000000"/>
                </a:solidFill>
                <a:latin typeface="Canva Sans"/>
              </a:rPr>
              <a:t>Stop Loss (SL) : 2370</a:t>
            </a:r>
          </a:p>
          <a:p>
            <a:pPr algn="l">
              <a:lnSpc>
                <a:spcPts val="2608"/>
              </a:lnSpc>
            </a:pPr>
            <a:r>
              <a:rPr lang="en-US" sz="2173">
                <a:solidFill>
                  <a:srgbClr val="000000"/>
                </a:solidFill>
                <a:latin typeface="Canva Sans"/>
              </a:rPr>
              <a:t>Take Profit (TP) : 2390</a:t>
            </a:r>
          </a:p>
          <a:p>
            <a:pPr algn="l">
              <a:lnSpc>
                <a:spcPts val="2608"/>
              </a:lnSpc>
            </a:pPr>
          </a:p>
          <a:p>
            <a:pPr algn="l">
              <a:lnSpc>
                <a:spcPts val="2608"/>
              </a:lnSpc>
            </a:pPr>
            <a:r>
              <a:rPr lang="en-US" sz="2173">
                <a:solidFill>
                  <a:srgbClr val="000000"/>
                </a:solidFill>
                <a:latin typeface="Canva Sans"/>
              </a:rPr>
              <a:t>Risk to Reward Ratio : 1/1.5</a:t>
            </a:r>
          </a:p>
          <a:p>
            <a:pPr algn="l" marL="0" indent="0" lvl="0">
              <a:lnSpc>
                <a:spcPts val="2608"/>
              </a:lnSpc>
            </a:pPr>
            <a:r>
              <a:rPr lang="en-US" sz="2173">
                <a:solidFill>
                  <a:srgbClr val="000000"/>
                </a:solidFill>
                <a:latin typeface="Canva Sans"/>
              </a:rPr>
              <a:t>Trading Lot Size : 0.01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5956026" y="9118479"/>
            <a:ext cx="2230596" cy="546582"/>
          </a:xfrm>
          <a:custGeom>
            <a:avLst/>
            <a:gdLst/>
            <a:ahLst/>
            <a:cxnLst/>
            <a:rect r="r" b="b" t="t" l="l"/>
            <a:pathLst>
              <a:path h="546582" w="2230596">
                <a:moveTo>
                  <a:pt x="0" y="0"/>
                </a:moveTo>
                <a:lnTo>
                  <a:pt x="2230596" y="0"/>
                </a:lnTo>
                <a:lnTo>
                  <a:pt x="2230596" y="546582"/>
                </a:lnTo>
                <a:lnTo>
                  <a:pt x="0" y="5465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2320"/>
            </a:blip>
            <a:stretch>
              <a:fillRect l="-43250" t="-36060" r="-42553" b="-37708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646898" y="-210192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118095" y="9258300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46898" y="-210192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118095" y="9258300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31652" y="2182126"/>
            <a:ext cx="2012655" cy="266017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43407" y="6237542"/>
            <a:ext cx="2161655" cy="280123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640032" y="2193289"/>
            <a:ext cx="1999408" cy="264028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642155" y="6229510"/>
            <a:ext cx="1982784" cy="2614804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587280" y="737322"/>
            <a:ext cx="493597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 Bold"/>
              </a:rPr>
              <a:t>Entry 1 Calculation: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055269" y="1865169"/>
            <a:ext cx="4615132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Price : 2380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Stop Loss : 2370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TP : 2390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Risk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Entry 1 - SL point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- 2380 − 2370 = 10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1% Risk on $1000 capital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from Entry 1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: $10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055269" y="6564060"/>
            <a:ext cx="4121944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Reward :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Profit per lot (0.01) from Entry 1: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=</a:t>
            </a:r>
            <a:r>
              <a:rPr lang="en-US" sz="2000">
                <a:solidFill>
                  <a:srgbClr val="000000"/>
                </a:solidFill>
                <a:latin typeface="Canva Sans"/>
              </a:rPr>
              <a:t> TP point - Entry 1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2390 − 2380 = 10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1% </a:t>
            </a:r>
            <a:r>
              <a:rPr lang="en-US" sz="2000">
                <a:solidFill>
                  <a:srgbClr val="000000"/>
                </a:solidFill>
                <a:latin typeface="Canva Sans"/>
              </a:rPr>
              <a:t>Reward on $1000 capital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Reward = 1000 * 1%=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$10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309676" y="737322"/>
            <a:ext cx="4595502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 Bold"/>
              </a:rPr>
              <a:t>Entry 2 Calculation: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607427" y="1865169"/>
            <a:ext cx="4739711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Price : 2375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Stop Loss : 2370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TP : 2390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Risk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Entry 2 - SL point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- 2375 − 2370 = 5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0.5% Risk on $1000 capital 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from Entry 1 :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$5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607427" y="6564060"/>
            <a:ext cx="4569072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Reward :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Profit per lot (0.01) from Entry 2: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= </a:t>
            </a:r>
            <a:r>
              <a:rPr lang="en-US" sz="2000">
                <a:solidFill>
                  <a:srgbClr val="000000"/>
                </a:solidFill>
                <a:latin typeface="Canva Sans"/>
              </a:rPr>
              <a:t>TP point - Entry 2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2390 − 2375 = 15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1.5 % Reward on $1000 capital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Reward = 1000 * 1.5%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= $15</a:t>
            </a:r>
          </a:p>
        </p:txBody>
      </p:sp>
      <p:sp>
        <p:nvSpPr>
          <p:cNvPr name="TextBox 14" id="14"/>
          <p:cNvSpPr txBox="true"/>
          <p:nvPr/>
        </p:nvSpPr>
        <p:spPr>
          <a:xfrm rot="-5400000">
            <a:off x="7075312" y="4986338"/>
            <a:ext cx="413737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---------------------------------</a:t>
            </a: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901355" y="2182513"/>
            <a:ext cx="2011880" cy="2655527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764141" y="6237961"/>
            <a:ext cx="2160818" cy="2796209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1513525" y="2181017"/>
            <a:ext cx="1999793" cy="264259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1515638" y="6229252"/>
            <a:ext cx="1981848" cy="2617231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772480" y="2514403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30808" y="4478248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14152" y="6564060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01055" y="8660957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482324" y="2524627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389455" y="4478248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421602" y="6559062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406062" y="8484109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8028702" y="9573960"/>
            <a:ext cx="2230596" cy="546582"/>
          </a:xfrm>
          <a:custGeom>
            <a:avLst/>
            <a:gdLst/>
            <a:ahLst/>
            <a:cxnLst/>
            <a:rect r="r" b="b" t="t" l="l"/>
            <a:pathLst>
              <a:path h="546582" w="2230596">
                <a:moveTo>
                  <a:pt x="0" y="0"/>
                </a:moveTo>
                <a:lnTo>
                  <a:pt x="2230596" y="0"/>
                </a:lnTo>
                <a:lnTo>
                  <a:pt x="2230596" y="546582"/>
                </a:lnTo>
                <a:lnTo>
                  <a:pt x="0" y="5465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22320"/>
            </a:blip>
            <a:stretch>
              <a:fillRect l="-43250" t="-36060" r="-42553" b="-37708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453855" y="5430898"/>
            <a:ext cx="52558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---------------------------------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131580" y="5430898"/>
            <a:ext cx="734184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-------------------------------------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88471" y="0"/>
            <a:ext cx="2119542" cy="10287000"/>
            <a:chOff x="0" y="0"/>
            <a:chExt cx="5582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E0D9">
                <a:alpha val="5098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2119542" cy="10287000"/>
            <a:chOff x="0" y="0"/>
            <a:chExt cx="5582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FC3D0">
                <a:alpha val="5098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31071" y="0"/>
            <a:ext cx="2119542" cy="10287000"/>
            <a:chOff x="0" y="0"/>
            <a:chExt cx="558233" cy="27093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C7C6">
                <a:alpha val="5098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646898" y="-210192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118095" y="9258300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847779" y="3965601"/>
            <a:ext cx="737307" cy="719550"/>
            <a:chOff x="0" y="0"/>
            <a:chExt cx="6506707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506707" cy="6350000"/>
            </a:xfrm>
            <a:custGeom>
              <a:avLst/>
              <a:gdLst/>
              <a:ahLst/>
              <a:cxnLst/>
              <a:rect r="r" b="b" t="t" l="l"/>
              <a:pathLst>
                <a:path h="6350000" w="6506707">
                  <a:moveTo>
                    <a:pt x="3253353" y="0"/>
                  </a:moveTo>
                  <a:cubicBezTo>
                    <a:pt x="1456576" y="0"/>
                    <a:pt x="0" y="1421496"/>
                    <a:pt x="0" y="3175000"/>
                  </a:cubicBezTo>
                  <a:cubicBezTo>
                    <a:pt x="0" y="4928504"/>
                    <a:pt x="1456576" y="6350000"/>
                    <a:pt x="3253353" y="6350000"/>
                  </a:cubicBezTo>
                  <a:cubicBezTo>
                    <a:pt x="5050131" y="6350000"/>
                    <a:pt x="6506707" y="4928504"/>
                    <a:pt x="6506707" y="3175000"/>
                  </a:cubicBezTo>
                  <a:cubicBezTo>
                    <a:pt x="6506707" y="1421496"/>
                    <a:pt x="5050131" y="0"/>
                    <a:pt x="32533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983583" y="3972215"/>
            <a:ext cx="465701" cy="637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2"/>
              </a:lnSpc>
              <a:spcBef>
                <a:spcPct val="0"/>
              </a:spcBef>
            </a:pPr>
            <a:r>
              <a:rPr lang="en-US" sz="3780">
                <a:solidFill>
                  <a:srgbClr val="FFFFFF"/>
                </a:solidFill>
                <a:latin typeface="Canva Sans Bold"/>
              </a:rPr>
              <a:t>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79039" y="4153926"/>
            <a:ext cx="6012879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Level -1 &amp; Level -2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857304" y="5990076"/>
            <a:ext cx="737307" cy="719550"/>
            <a:chOff x="0" y="0"/>
            <a:chExt cx="6506707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506707" cy="6350000"/>
            </a:xfrm>
            <a:custGeom>
              <a:avLst/>
              <a:gdLst/>
              <a:ahLst/>
              <a:cxnLst/>
              <a:rect r="r" b="b" t="t" l="l"/>
              <a:pathLst>
                <a:path h="6350000" w="6506707">
                  <a:moveTo>
                    <a:pt x="3253353" y="0"/>
                  </a:moveTo>
                  <a:cubicBezTo>
                    <a:pt x="1456576" y="0"/>
                    <a:pt x="0" y="1421496"/>
                    <a:pt x="0" y="3175000"/>
                  </a:cubicBezTo>
                  <a:cubicBezTo>
                    <a:pt x="0" y="4928504"/>
                    <a:pt x="1456576" y="6350000"/>
                    <a:pt x="3253353" y="6350000"/>
                  </a:cubicBezTo>
                  <a:cubicBezTo>
                    <a:pt x="5050131" y="6350000"/>
                    <a:pt x="6506707" y="4928504"/>
                    <a:pt x="6506707" y="3175000"/>
                  </a:cubicBezTo>
                  <a:cubicBezTo>
                    <a:pt x="6506707" y="1421496"/>
                    <a:pt x="5050131" y="0"/>
                    <a:pt x="32533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993108" y="5996690"/>
            <a:ext cx="465701" cy="637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2"/>
              </a:lnSpc>
              <a:spcBef>
                <a:spcPct val="0"/>
              </a:spcBef>
            </a:pPr>
            <a:r>
              <a:rPr lang="en-US" sz="3780">
                <a:solidFill>
                  <a:srgbClr val="FFFFFF"/>
                </a:solidFill>
                <a:latin typeface="Canva Sans Bold"/>
              </a:rPr>
              <a:t>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826955" y="6206434"/>
            <a:ext cx="6366475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Capital Investment : Minimum $10k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857304" y="8014551"/>
            <a:ext cx="737307" cy="719550"/>
            <a:chOff x="0" y="0"/>
            <a:chExt cx="6506707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506707" cy="6350000"/>
            </a:xfrm>
            <a:custGeom>
              <a:avLst/>
              <a:gdLst/>
              <a:ahLst/>
              <a:cxnLst/>
              <a:rect r="r" b="b" t="t" l="l"/>
              <a:pathLst>
                <a:path h="6350000" w="6506707">
                  <a:moveTo>
                    <a:pt x="3253353" y="0"/>
                  </a:moveTo>
                  <a:cubicBezTo>
                    <a:pt x="1456576" y="0"/>
                    <a:pt x="0" y="1421496"/>
                    <a:pt x="0" y="3175000"/>
                  </a:cubicBezTo>
                  <a:cubicBezTo>
                    <a:pt x="0" y="4928504"/>
                    <a:pt x="1456576" y="6350000"/>
                    <a:pt x="3253353" y="6350000"/>
                  </a:cubicBezTo>
                  <a:cubicBezTo>
                    <a:pt x="5050131" y="6350000"/>
                    <a:pt x="6506707" y="4928504"/>
                    <a:pt x="6506707" y="3175000"/>
                  </a:cubicBezTo>
                  <a:cubicBezTo>
                    <a:pt x="6506707" y="1421496"/>
                    <a:pt x="5050131" y="0"/>
                    <a:pt x="32533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993108" y="8021165"/>
            <a:ext cx="465701" cy="637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1"/>
              </a:lnSpc>
              <a:spcBef>
                <a:spcPct val="0"/>
              </a:spcBef>
            </a:pPr>
            <a:r>
              <a:rPr lang="en-US" sz="3779">
                <a:solidFill>
                  <a:srgbClr val="FFFFFF"/>
                </a:solidFill>
                <a:latin typeface="Canva Sans Bold"/>
              </a:rPr>
              <a:t>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826955" y="8230909"/>
            <a:ext cx="5373997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Lot Size: 0.10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8758747" y="1329109"/>
            <a:ext cx="8928525" cy="7404991"/>
            <a:chOff x="0" y="0"/>
            <a:chExt cx="11904700" cy="9873322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1332141" y="9525"/>
              <a:ext cx="10572559" cy="2886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Risk Management :</a:t>
              </a:r>
            </a:p>
            <a:p>
              <a:pPr algn="l" marL="1036320" indent="-345440" lvl="2">
                <a:lnSpc>
                  <a:spcPts val="2879"/>
                </a:lnSpc>
                <a:buFont typeface="Arial"/>
                <a:buChar char="⚬"/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Daily Risk: 3.0% </a:t>
              </a:r>
              <a:r>
                <a:rPr lang="en-US" sz="2400">
                  <a:solidFill>
                    <a:srgbClr val="000000"/>
                  </a:solidFill>
                  <a:latin typeface="Canva Sans"/>
                </a:rPr>
                <a:t>of the capital.</a:t>
              </a:r>
            </a:p>
            <a:p>
              <a:pPr algn="l" marL="1036320" indent="-345440" lvl="2">
                <a:lnSpc>
                  <a:spcPts val="2879"/>
                </a:lnSpc>
                <a:buFont typeface="Arial"/>
                <a:buChar char="⚬"/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Total Loss Per Trade: $300 (3.0% of Capital)</a:t>
              </a:r>
            </a:p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Reward Management :</a:t>
              </a:r>
            </a:p>
            <a:p>
              <a:pPr algn="l" marL="1036320" indent="-345440" lvl="2">
                <a:lnSpc>
                  <a:spcPts val="2879"/>
                </a:lnSpc>
                <a:buFont typeface="Arial"/>
                <a:buChar char="⚬"/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Daily Reward : 8.0% of the capital.</a:t>
              </a:r>
            </a:p>
            <a:p>
              <a:pPr algn="l" marL="1036320" indent="-345440" lvl="2">
                <a:lnSpc>
                  <a:spcPts val="2879"/>
                </a:lnSpc>
                <a:buFont typeface="Arial"/>
                <a:buChar char="⚬"/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Total Profit Per Trade : $800 (8.0% of Capital)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1382175" y="3763247"/>
              <a:ext cx="9172123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No overnight holding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1382175" y="6462547"/>
              <a:ext cx="8405465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879"/>
                </a:lnSpc>
              </a:pPr>
              <a:r>
                <a:rPr lang="en-US" sz="2399">
                  <a:solidFill>
                    <a:srgbClr val="000000"/>
                  </a:solidFill>
                  <a:latin typeface="Canva Sans"/>
                </a:rPr>
                <a:t>Instant/Pending Orders</a:t>
              </a:r>
            </a:p>
          </p:txBody>
        </p:sp>
        <p:grpSp>
          <p:nvGrpSpPr>
            <p:cNvPr name="Group 29" id="29"/>
            <p:cNvGrpSpPr/>
            <p:nvPr/>
          </p:nvGrpSpPr>
          <p:grpSpPr>
            <a:xfrm rot="0">
              <a:off x="0" y="1009852"/>
              <a:ext cx="1001534" cy="959400"/>
              <a:chOff x="0" y="0"/>
              <a:chExt cx="6628873" cy="63500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6628873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628873">
                    <a:moveTo>
                      <a:pt x="3314436" y="0"/>
                    </a:moveTo>
                    <a:cubicBezTo>
                      <a:pt x="1483924" y="0"/>
                      <a:pt x="0" y="1421496"/>
                      <a:pt x="0" y="3175000"/>
                    </a:cubicBezTo>
                    <a:cubicBezTo>
                      <a:pt x="0" y="4928504"/>
                      <a:pt x="1483924" y="6350000"/>
                      <a:pt x="3314436" y="6350000"/>
                    </a:cubicBezTo>
                    <a:cubicBezTo>
                      <a:pt x="5144949" y="6350000"/>
                      <a:pt x="6628873" y="4928504"/>
                      <a:pt x="6628873" y="3175000"/>
                    </a:cubicBezTo>
                    <a:cubicBezTo>
                      <a:pt x="6628873" y="1421496"/>
                      <a:pt x="5144949" y="0"/>
                      <a:pt x="331443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31" id="31"/>
            <p:cNvSpPr txBox="true"/>
            <p:nvPr/>
          </p:nvSpPr>
          <p:spPr>
            <a:xfrm rot="0">
              <a:off x="184471" y="1031371"/>
              <a:ext cx="632593" cy="8401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2"/>
                </a:lnSpc>
                <a:spcBef>
                  <a:spcPct val="0"/>
                </a:spcBef>
              </a:pPr>
              <a:r>
                <a:rPr lang="en-US" sz="3780">
                  <a:solidFill>
                    <a:srgbClr val="FFFFFF"/>
                  </a:solidFill>
                  <a:latin typeface="RoxboroughCF Bold"/>
                </a:rPr>
                <a:t>4</a:t>
              </a:r>
            </a:p>
          </p:txBody>
        </p:sp>
        <p:grpSp>
          <p:nvGrpSpPr>
            <p:cNvPr name="Group 32" id="32"/>
            <p:cNvGrpSpPr/>
            <p:nvPr/>
          </p:nvGrpSpPr>
          <p:grpSpPr>
            <a:xfrm rot="0">
              <a:off x="44265" y="3518222"/>
              <a:ext cx="983076" cy="959400"/>
              <a:chOff x="0" y="0"/>
              <a:chExt cx="6506707" cy="63500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34" id="34"/>
            <p:cNvSpPr txBox="true"/>
            <p:nvPr/>
          </p:nvSpPr>
          <p:spPr>
            <a:xfrm rot="0">
              <a:off x="225336" y="3539741"/>
              <a:ext cx="620934" cy="8401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2"/>
                </a:lnSpc>
                <a:spcBef>
                  <a:spcPct val="0"/>
                </a:spcBef>
              </a:pPr>
              <a:r>
                <a:rPr lang="en-US" sz="3780">
                  <a:solidFill>
                    <a:srgbClr val="FFFFFF"/>
                  </a:solidFill>
                  <a:latin typeface="RoxboroughCF Bold"/>
                </a:rPr>
                <a:t>5</a:t>
              </a:r>
            </a:p>
          </p:txBody>
        </p:sp>
        <p:grpSp>
          <p:nvGrpSpPr>
            <p:cNvPr name="Group 35" id="35"/>
            <p:cNvGrpSpPr/>
            <p:nvPr/>
          </p:nvGrpSpPr>
          <p:grpSpPr>
            <a:xfrm rot="0">
              <a:off x="0" y="6214622"/>
              <a:ext cx="983076" cy="959400"/>
              <a:chOff x="0" y="0"/>
              <a:chExt cx="6506707" cy="63500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37" id="37"/>
            <p:cNvSpPr txBox="true"/>
            <p:nvPr/>
          </p:nvSpPr>
          <p:spPr>
            <a:xfrm rot="0">
              <a:off x="181071" y="6236141"/>
              <a:ext cx="620934" cy="8401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2"/>
                </a:lnSpc>
                <a:spcBef>
                  <a:spcPct val="0"/>
                </a:spcBef>
              </a:pPr>
              <a:r>
                <a:rPr lang="en-US" sz="3780">
                  <a:solidFill>
                    <a:srgbClr val="FFFFFF"/>
                  </a:solidFill>
                  <a:latin typeface="RoxboroughCF Bold"/>
                </a:rPr>
                <a:t>6</a:t>
              </a:r>
            </a:p>
          </p:txBody>
        </p:sp>
        <p:grpSp>
          <p:nvGrpSpPr>
            <p:cNvPr name="Group 38" id="38"/>
            <p:cNvGrpSpPr/>
            <p:nvPr/>
          </p:nvGrpSpPr>
          <p:grpSpPr>
            <a:xfrm rot="0">
              <a:off x="0" y="8913922"/>
              <a:ext cx="983076" cy="959400"/>
              <a:chOff x="0" y="0"/>
              <a:chExt cx="6506707" cy="63500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40" id="40"/>
            <p:cNvSpPr txBox="true"/>
            <p:nvPr/>
          </p:nvSpPr>
          <p:spPr>
            <a:xfrm rot="0">
              <a:off x="181071" y="8935441"/>
              <a:ext cx="620934" cy="8371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1"/>
                </a:lnSpc>
                <a:spcBef>
                  <a:spcPct val="0"/>
                </a:spcBef>
              </a:pPr>
              <a:r>
                <a:rPr lang="en-US" sz="3779">
                  <a:solidFill>
                    <a:srgbClr val="FFFFFF"/>
                  </a:solidFill>
                  <a:latin typeface="RoxboroughCF Bold"/>
                </a:rPr>
                <a:t>7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1382175" y="9199224"/>
              <a:ext cx="8405465" cy="473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399">
                  <a:solidFill>
                    <a:srgbClr val="000000"/>
                  </a:solidFill>
                  <a:latin typeface="Canva Sans"/>
                </a:rPr>
                <a:t>Accuracy : 97%</a:t>
              </a: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857304" y="1028700"/>
            <a:ext cx="517768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79"/>
              </a:lnSpc>
            </a:pPr>
            <a:r>
              <a:rPr lang="en-US" sz="3399" u="sng">
                <a:solidFill>
                  <a:srgbClr val="000000"/>
                </a:solidFill>
                <a:latin typeface="Libre Baskerville Bold"/>
              </a:rPr>
              <a:t>PREMIUM SERVICE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34661" y="301378"/>
            <a:ext cx="5956052" cy="663562"/>
            <a:chOff x="0" y="0"/>
            <a:chExt cx="7941402" cy="88474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7941402" cy="884749"/>
              <a:chOff x="0" y="0"/>
              <a:chExt cx="13038520" cy="1452617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57150" y="58420"/>
                <a:ext cx="12968670" cy="1381497"/>
              </a:xfrm>
              <a:custGeom>
                <a:avLst/>
                <a:gdLst/>
                <a:ahLst/>
                <a:cxnLst/>
                <a:rect r="r" b="b" t="t" l="l"/>
                <a:pathLst>
                  <a:path h="1381497" w="12968670">
                    <a:moveTo>
                      <a:pt x="12883580" y="1351017"/>
                    </a:moveTo>
                    <a:lnTo>
                      <a:pt x="0" y="1351017"/>
                    </a:lnTo>
                    <a:cubicBezTo>
                      <a:pt x="5080" y="1368797"/>
                      <a:pt x="21590" y="1381497"/>
                      <a:pt x="40640" y="1381497"/>
                    </a:cubicBezTo>
                    <a:lnTo>
                      <a:pt x="12925490" y="1381497"/>
                    </a:lnTo>
                    <a:cubicBezTo>
                      <a:pt x="12949620" y="1381497"/>
                      <a:pt x="12968670" y="1362447"/>
                      <a:pt x="12968670" y="1338317"/>
                    </a:cubicBezTo>
                    <a:lnTo>
                      <a:pt x="12968670" y="40640"/>
                    </a:lnTo>
                    <a:cubicBezTo>
                      <a:pt x="12968670" y="21590"/>
                      <a:pt x="12955970" y="6350"/>
                      <a:pt x="12939460" y="0"/>
                    </a:cubicBezTo>
                    <a:lnTo>
                      <a:pt x="12939460" y="1295137"/>
                    </a:lnTo>
                    <a:cubicBezTo>
                      <a:pt x="12939460" y="1325617"/>
                      <a:pt x="12914060" y="1351017"/>
                      <a:pt x="12883580" y="1351017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 flipH="false" flipV="false" rot="0">
                <a:off x="12700" y="12700"/>
                <a:ext cx="12971210" cy="1384037"/>
              </a:xfrm>
              <a:custGeom>
                <a:avLst/>
                <a:gdLst/>
                <a:ahLst/>
                <a:cxnLst/>
                <a:rect r="r" b="b" t="t" l="l"/>
                <a:pathLst>
                  <a:path h="1384037" w="12971210">
                    <a:moveTo>
                      <a:pt x="43180" y="1384037"/>
                    </a:moveTo>
                    <a:lnTo>
                      <a:pt x="12928030" y="1384037"/>
                    </a:lnTo>
                    <a:cubicBezTo>
                      <a:pt x="12952160" y="1384037"/>
                      <a:pt x="12971210" y="1364987"/>
                      <a:pt x="12971210" y="1340857"/>
                    </a:cubicBezTo>
                    <a:lnTo>
                      <a:pt x="12971210" y="43180"/>
                    </a:lnTo>
                    <a:cubicBezTo>
                      <a:pt x="12971210" y="19050"/>
                      <a:pt x="12952160" y="0"/>
                      <a:pt x="12928030" y="0"/>
                    </a:cubicBezTo>
                    <a:lnTo>
                      <a:pt x="43180" y="0"/>
                    </a:lnTo>
                    <a:cubicBezTo>
                      <a:pt x="19050" y="0"/>
                      <a:pt x="0" y="19050"/>
                      <a:pt x="0" y="43180"/>
                    </a:cubicBezTo>
                    <a:lnTo>
                      <a:pt x="0" y="1340857"/>
                    </a:lnTo>
                    <a:cubicBezTo>
                      <a:pt x="0" y="1364987"/>
                      <a:pt x="19050" y="1384037"/>
                      <a:pt x="43180" y="1384037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3038520" cy="1452617"/>
              </a:xfrm>
              <a:custGeom>
                <a:avLst/>
                <a:gdLst/>
                <a:ahLst/>
                <a:cxnLst/>
                <a:rect r="r" b="b" t="t" l="l"/>
                <a:pathLst>
                  <a:path h="1452617" w="13038520">
                    <a:moveTo>
                      <a:pt x="12995340" y="44450"/>
                    </a:moveTo>
                    <a:cubicBezTo>
                      <a:pt x="12990260" y="19050"/>
                      <a:pt x="12967400" y="0"/>
                      <a:pt x="12940730" y="0"/>
                    </a:cubicBezTo>
                    <a:lnTo>
                      <a:pt x="55880" y="0"/>
                    </a:lnTo>
                    <a:cubicBezTo>
                      <a:pt x="25400" y="0"/>
                      <a:pt x="0" y="25400"/>
                      <a:pt x="0" y="55880"/>
                    </a:cubicBezTo>
                    <a:lnTo>
                      <a:pt x="0" y="1353557"/>
                    </a:lnTo>
                    <a:cubicBezTo>
                      <a:pt x="0" y="1380227"/>
                      <a:pt x="17780" y="1401817"/>
                      <a:pt x="43180" y="1408167"/>
                    </a:cubicBezTo>
                    <a:cubicBezTo>
                      <a:pt x="48260" y="1433567"/>
                      <a:pt x="71120" y="1452617"/>
                      <a:pt x="97790" y="1452617"/>
                    </a:cubicBezTo>
                    <a:lnTo>
                      <a:pt x="12982640" y="1452617"/>
                    </a:lnTo>
                    <a:cubicBezTo>
                      <a:pt x="13013120" y="1452617"/>
                      <a:pt x="13038520" y="1427217"/>
                      <a:pt x="13038520" y="1396737"/>
                    </a:cubicBezTo>
                    <a:lnTo>
                      <a:pt x="13038520" y="99060"/>
                    </a:lnTo>
                    <a:cubicBezTo>
                      <a:pt x="13038520" y="72390"/>
                      <a:pt x="13020740" y="50800"/>
                      <a:pt x="12995340" y="44450"/>
                    </a:cubicBezTo>
                    <a:close/>
                    <a:moveTo>
                      <a:pt x="12700" y="1353557"/>
                    </a:moveTo>
                    <a:lnTo>
                      <a:pt x="12700" y="55880"/>
                    </a:lnTo>
                    <a:cubicBezTo>
                      <a:pt x="12700" y="31750"/>
                      <a:pt x="31750" y="12700"/>
                      <a:pt x="55880" y="12700"/>
                    </a:cubicBezTo>
                    <a:lnTo>
                      <a:pt x="12940730" y="12700"/>
                    </a:lnTo>
                    <a:cubicBezTo>
                      <a:pt x="12964860" y="12700"/>
                      <a:pt x="12983910" y="31750"/>
                      <a:pt x="12983910" y="55880"/>
                    </a:cubicBezTo>
                    <a:lnTo>
                      <a:pt x="12983910" y="1353557"/>
                    </a:lnTo>
                    <a:cubicBezTo>
                      <a:pt x="12983910" y="1377687"/>
                      <a:pt x="12964860" y="1396737"/>
                      <a:pt x="12940730" y="1396737"/>
                    </a:cubicBezTo>
                    <a:lnTo>
                      <a:pt x="55880" y="1396737"/>
                    </a:lnTo>
                    <a:cubicBezTo>
                      <a:pt x="31750" y="1396737"/>
                      <a:pt x="12700" y="1377687"/>
                      <a:pt x="12700" y="1353557"/>
                    </a:cubicBezTo>
                    <a:close/>
                    <a:moveTo>
                      <a:pt x="13025820" y="1396737"/>
                    </a:moveTo>
                    <a:cubicBezTo>
                      <a:pt x="13025820" y="1420867"/>
                      <a:pt x="13006770" y="1439917"/>
                      <a:pt x="12982640" y="1439917"/>
                    </a:cubicBezTo>
                    <a:lnTo>
                      <a:pt x="97790" y="1439917"/>
                    </a:lnTo>
                    <a:cubicBezTo>
                      <a:pt x="78740" y="1439917"/>
                      <a:pt x="62230" y="1427217"/>
                      <a:pt x="57150" y="1409437"/>
                    </a:cubicBezTo>
                    <a:lnTo>
                      <a:pt x="12940730" y="1409437"/>
                    </a:lnTo>
                    <a:cubicBezTo>
                      <a:pt x="12971210" y="1409437"/>
                      <a:pt x="12996610" y="1384037"/>
                      <a:pt x="12996610" y="1353557"/>
                    </a:cubicBezTo>
                    <a:lnTo>
                      <a:pt x="12996610" y="58420"/>
                    </a:lnTo>
                    <a:cubicBezTo>
                      <a:pt x="13013120" y="64770"/>
                      <a:pt x="13025820" y="80010"/>
                      <a:pt x="13025820" y="99060"/>
                    </a:cubicBezTo>
                    <a:lnTo>
                      <a:pt x="13025820" y="139673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314643" y="94002"/>
              <a:ext cx="6798215" cy="706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80"/>
                </a:lnSpc>
              </a:pPr>
              <a:r>
                <a:rPr lang="en-US" sz="3542">
                  <a:solidFill>
                    <a:srgbClr val="000000"/>
                  </a:solidFill>
                  <a:latin typeface="RoxboroughCF Bold"/>
                </a:rPr>
                <a:t>Example Trade Setup</a:t>
              </a:r>
            </a:p>
          </p:txBody>
        </p:sp>
      </p:grp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48636" y="5127543"/>
          <a:ext cx="7778335" cy="4890236"/>
        </p:xfrm>
        <a:graphic>
          <a:graphicData uri="http://schemas.openxmlformats.org/drawingml/2006/table">
            <a:tbl>
              <a:tblPr/>
              <a:tblGrid>
                <a:gridCol w="973711"/>
                <a:gridCol w="1518182"/>
                <a:gridCol w="973711"/>
                <a:gridCol w="1018274"/>
                <a:gridCol w="989885"/>
                <a:gridCol w="1050739"/>
                <a:gridCol w="1253833"/>
              </a:tblGrid>
              <a:tr h="99449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level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Number of Entries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Level</a:t>
                      </a:r>
                      <a:endParaRPr lang="en-US" sz="1100"/>
                    </a:p>
                    <a:p>
                      <a:pPr algn="ctr">
                        <a:lnSpc>
                          <a:spcPts val="2239"/>
                        </a:lnSpc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Entry</a:t>
                      </a:r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SL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TP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Risk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89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Entry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2380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$100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$100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7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Entry 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2375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$50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$150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72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Entry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2365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$100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$250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89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Entry 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2360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$50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$300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493">
                <a:tc gridSpan="5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$300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$800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9" id="9"/>
          <p:cNvSpPr/>
          <p:nvPr/>
        </p:nvSpPr>
        <p:spPr>
          <a:xfrm flipH="false" flipV="false" rot="0">
            <a:off x="7632939" y="86577"/>
            <a:ext cx="2230596" cy="546582"/>
          </a:xfrm>
          <a:custGeom>
            <a:avLst/>
            <a:gdLst/>
            <a:ahLst/>
            <a:cxnLst/>
            <a:rect r="r" b="b" t="t" l="l"/>
            <a:pathLst>
              <a:path h="546582" w="2230596">
                <a:moveTo>
                  <a:pt x="0" y="0"/>
                </a:moveTo>
                <a:lnTo>
                  <a:pt x="2230596" y="0"/>
                </a:lnTo>
                <a:lnTo>
                  <a:pt x="2230596" y="546582"/>
                </a:lnTo>
                <a:lnTo>
                  <a:pt x="0" y="54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2320"/>
            </a:blip>
            <a:stretch>
              <a:fillRect l="-43250" t="-36060" r="-42553" b="-37708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101660" y="86577"/>
            <a:ext cx="8055122" cy="10034082"/>
          </a:xfrm>
          <a:custGeom>
            <a:avLst/>
            <a:gdLst/>
            <a:ahLst/>
            <a:cxnLst/>
            <a:rect r="r" b="b" t="t" l="l"/>
            <a:pathLst>
              <a:path h="10034082" w="8055122">
                <a:moveTo>
                  <a:pt x="0" y="0"/>
                </a:moveTo>
                <a:lnTo>
                  <a:pt x="8055122" y="0"/>
                </a:lnTo>
                <a:lnTo>
                  <a:pt x="8055122" y="10034082"/>
                </a:lnTo>
                <a:lnTo>
                  <a:pt x="0" y="100340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34661" y="1428463"/>
            <a:ext cx="5153503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10"/>
              </a:lnSpc>
            </a:pPr>
            <a:r>
              <a:rPr lang="en-US" sz="2675" u="sng">
                <a:solidFill>
                  <a:srgbClr val="000000"/>
                </a:solidFill>
                <a:latin typeface="Canva Sans"/>
              </a:rPr>
              <a:t>Instrument : </a:t>
            </a:r>
            <a:r>
              <a:rPr lang="en-US" sz="2675" u="sng">
                <a:solidFill>
                  <a:srgbClr val="000000"/>
                </a:solidFill>
                <a:latin typeface="Canva Sans Bold"/>
              </a:rPr>
              <a:t>BUY XAUUSD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34661" y="2047128"/>
            <a:ext cx="4262424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68"/>
              </a:lnSpc>
            </a:pPr>
            <a:r>
              <a:rPr lang="en-US" sz="1973">
                <a:solidFill>
                  <a:srgbClr val="000000"/>
                </a:solidFill>
                <a:latin typeface="Canva Sans Bold"/>
              </a:rPr>
              <a:t>Level 1 : 2380-2375 | SL - 2370</a:t>
            </a:r>
          </a:p>
          <a:p>
            <a:pPr algn="l">
              <a:lnSpc>
                <a:spcPts val="2368"/>
              </a:lnSpc>
            </a:pPr>
            <a:r>
              <a:rPr lang="en-US" sz="1973">
                <a:solidFill>
                  <a:srgbClr val="000000"/>
                </a:solidFill>
                <a:latin typeface="Canva Sans"/>
              </a:rPr>
              <a:t>Entry 1 : 2380</a:t>
            </a:r>
          </a:p>
          <a:p>
            <a:pPr algn="l">
              <a:lnSpc>
                <a:spcPts val="2368"/>
              </a:lnSpc>
            </a:pPr>
            <a:r>
              <a:rPr lang="en-US" sz="1973">
                <a:solidFill>
                  <a:srgbClr val="000000"/>
                </a:solidFill>
                <a:latin typeface="Canva Sans"/>
              </a:rPr>
              <a:t>Entry 2 : 2375</a:t>
            </a:r>
          </a:p>
          <a:p>
            <a:pPr algn="l">
              <a:lnSpc>
                <a:spcPts val="2368"/>
              </a:lnSpc>
            </a:pPr>
            <a:r>
              <a:rPr lang="en-US" sz="1973">
                <a:solidFill>
                  <a:srgbClr val="000000"/>
                </a:solidFill>
                <a:latin typeface="Canva Sans"/>
              </a:rPr>
              <a:t>Stop Loss (SL 1) : 2370</a:t>
            </a:r>
          </a:p>
          <a:p>
            <a:pPr algn="l">
              <a:lnSpc>
                <a:spcPts val="2368"/>
              </a:lnSpc>
            </a:pPr>
            <a:r>
              <a:rPr lang="en-US" sz="1973">
                <a:solidFill>
                  <a:srgbClr val="000000"/>
                </a:solidFill>
                <a:latin typeface="Canva Sans"/>
              </a:rPr>
              <a:t>Take Profit (TP) : 2390</a:t>
            </a:r>
          </a:p>
          <a:p>
            <a:pPr algn="l">
              <a:lnSpc>
                <a:spcPts val="2368"/>
              </a:lnSpc>
            </a:pPr>
          </a:p>
          <a:p>
            <a:pPr algn="l">
              <a:lnSpc>
                <a:spcPts val="2368"/>
              </a:lnSpc>
            </a:pPr>
            <a:r>
              <a:rPr lang="en-US" sz="1973">
                <a:solidFill>
                  <a:srgbClr val="000000"/>
                </a:solidFill>
                <a:latin typeface="Canva Sans"/>
              </a:rPr>
              <a:t>Risk and Reward Analysis</a:t>
            </a:r>
          </a:p>
          <a:p>
            <a:pPr algn="l">
              <a:lnSpc>
                <a:spcPts val="2368"/>
              </a:lnSpc>
            </a:pPr>
            <a:r>
              <a:rPr lang="en-US" sz="1973">
                <a:solidFill>
                  <a:srgbClr val="000000"/>
                </a:solidFill>
                <a:latin typeface="Canva Sans"/>
              </a:rPr>
              <a:t>Risk to Reward Ratio : 1/1.5</a:t>
            </a:r>
          </a:p>
          <a:p>
            <a:pPr algn="l" marL="0" indent="0" lvl="0">
              <a:lnSpc>
                <a:spcPts val="2368"/>
              </a:lnSpc>
            </a:pPr>
            <a:r>
              <a:rPr lang="en-US" sz="1973">
                <a:solidFill>
                  <a:srgbClr val="000000"/>
                </a:solidFill>
                <a:latin typeface="Canva Sans"/>
              </a:rPr>
              <a:t>Trading Lot Size : 0.10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236124" y="2047128"/>
            <a:ext cx="4386144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68"/>
              </a:lnSpc>
            </a:pPr>
            <a:r>
              <a:rPr lang="en-US" sz="1973">
                <a:solidFill>
                  <a:srgbClr val="000000"/>
                </a:solidFill>
                <a:latin typeface="Canva Sans Bold"/>
              </a:rPr>
              <a:t>Level 2 : 2365-2360 | SL - 2355</a:t>
            </a:r>
          </a:p>
          <a:p>
            <a:pPr algn="l">
              <a:lnSpc>
                <a:spcPts val="2368"/>
              </a:lnSpc>
            </a:pPr>
            <a:r>
              <a:rPr lang="en-US" sz="1973">
                <a:solidFill>
                  <a:srgbClr val="000000"/>
                </a:solidFill>
                <a:latin typeface="Canva Sans"/>
              </a:rPr>
              <a:t>Entry 3 : 2365</a:t>
            </a:r>
          </a:p>
          <a:p>
            <a:pPr algn="l">
              <a:lnSpc>
                <a:spcPts val="2368"/>
              </a:lnSpc>
            </a:pPr>
            <a:r>
              <a:rPr lang="en-US" sz="1973">
                <a:solidFill>
                  <a:srgbClr val="000000"/>
                </a:solidFill>
                <a:latin typeface="Canva Sans"/>
              </a:rPr>
              <a:t>Entry 4 : 2360</a:t>
            </a:r>
          </a:p>
          <a:p>
            <a:pPr algn="l">
              <a:lnSpc>
                <a:spcPts val="2368"/>
              </a:lnSpc>
            </a:pPr>
            <a:r>
              <a:rPr lang="en-US" sz="1973">
                <a:solidFill>
                  <a:srgbClr val="000000"/>
                </a:solidFill>
                <a:latin typeface="Canva Sans"/>
              </a:rPr>
              <a:t>Stop Loss (SL 2) : 2355</a:t>
            </a:r>
          </a:p>
          <a:p>
            <a:pPr algn="l">
              <a:lnSpc>
                <a:spcPts val="2368"/>
              </a:lnSpc>
            </a:pPr>
            <a:r>
              <a:rPr lang="en-US" sz="1973">
                <a:solidFill>
                  <a:srgbClr val="000000"/>
                </a:solidFill>
                <a:latin typeface="Canva Sans"/>
              </a:rPr>
              <a:t>Take Profit (TP) : 2390</a:t>
            </a:r>
          </a:p>
          <a:p>
            <a:pPr algn="l">
              <a:lnSpc>
                <a:spcPts val="2368"/>
              </a:lnSpc>
            </a:pPr>
          </a:p>
          <a:p>
            <a:pPr algn="l">
              <a:lnSpc>
                <a:spcPts val="2368"/>
              </a:lnSpc>
            </a:pPr>
            <a:r>
              <a:rPr lang="en-US" sz="1973">
                <a:solidFill>
                  <a:srgbClr val="000000"/>
                </a:solidFill>
                <a:latin typeface="Canva Sans"/>
              </a:rPr>
              <a:t>Risk and Reward Analysis</a:t>
            </a:r>
          </a:p>
          <a:p>
            <a:pPr algn="l">
              <a:lnSpc>
                <a:spcPts val="2368"/>
              </a:lnSpc>
            </a:pPr>
            <a:r>
              <a:rPr lang="en-US" sz="1973">
                <a:solidFill>
                  <a:srgbClr val="000000"/>
                </a:solidFill>
                <a:latin typeface="Canva Sans"/>
              </a:rPr>
              <a:t>Risk to Reward Ratio : 1/3.0</a:t>
            </a:r>
          </a:p>
          <a:p>
            <a:pPr algn="l" marL="0" indent="0" lvl="0">
              <a:lnSpc>
                <a:spcPts val="2368"/>
              </a:lnSpc>
            </a:pPr>
            <a:r>
              <a:rPr lang="en-US" sz="1973">
                <a:solidFill>
                  <a:srgbClr val="000000"/>
                </a:solidFill>
                <a:latin typeface="Canva Sans"/>
              </a:rPr>
              <a:t>Trading Lot Size : 0.10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27" y="2537197"/>
            <a:ext cx="1948096" cy="227282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43407" y="6237542"/>
            <a:ext cx="2161655" cy="28012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639839" y="2191171"/>
            <a:ext cx="1999793" cy="264259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41964" y="6227410"/>
            <a:ext cx="1983165" cy="2617094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511452" y="1160319"/>
            <a:ext cx="4935978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Entry 1 Calculation: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55269" y="1865169"/>
            <a:ext cx="4223585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Price : 2380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Stop Loss : 2370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TP : 2390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Risk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Entry 1 - SL point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- 2380 − 2370 = 10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1% Risk on $10000 capital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from Entry 1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: $100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55269" y="6564060"/>
            <a:ext cx="4121944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Reward :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Profit per lot (0.10) from Entry 1: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=</a:t>
            </a:r>
            <a:r>
              <a:rPr lang="en-US" sz="2000">
                <a:solidFill>
                  <a:srgbClr val="000000"/>
                </a:solidFill>
                <a:latin typeface="Canva Sans"/>
              </a:rPr>
              <a:t> TP point - Entry 1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2390 − 2380 = 10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1% </a:t>
            </a:r>
            <a:r>
              <a:rPr lang="en-US" sz="2000">
                <a:solidFill>
                  <a:srgbClr val="000000"/>
                </a:solidFill>
                <a:latin typeface="Canva Sans"/>
              </a:rPr>
              <a:t>Reward on $10000 capital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Reward = $10000 * 1% =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$100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233848" y="1160319"/>
            <a:ext cx="4595502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Entry 2 Calculation: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607427" y="1865169"/>
            <a:ext cx="3944751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Price : 2375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Stop Loss : 2370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TP : 2390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Risk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Entry 2 - SL point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- 2375 − 2370 = 5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0.5% Risk on $10000 capital 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from Entry 1 :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$50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607427" y="6564060"/>
            <a:ext cx="4260580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Reward :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Profit per lot (0.10) from Entry 2: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=</a:t>
            </a:r>
            <a:r>
              <a:rPr lang="en-US" sz="2000">
                <a:solidFill>
                  <a:srgbClr val="000000"/>
                </a:solidFill>
                <a:latin typeface="Canva Sans"/>
              </a:rPr>
              <a:t> TP point - Entry 2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2390 − 2375 = 15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1.5 % Reward on $10000 capital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Reward = $10000 * 1.5%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= $150</a:t>
            </a:r>
          </a:p>
        </p:txBody>
      </p:sp>
      <p:sp>
        <p:nvSpPr>
          <p:cNvPr name="TextBox 12" id="12"/>
          <p:cNvSpPr txBox="true"/>
          <p:nvPr/>
        </p:nvSpPr>
        <p:spPr>
          <a:xfrm rot="-5400000">
            <a:off x="7075312" y="4986338"/>
            <a:ext cx="413737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---------------------------------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01355" y="2182513"/>
            <a:ext cx="2011880" cy="2655527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64141" y="6237961"/>
            <a:ext cx="2160818" cy="2796209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513525" y="2181017"/>
            <a:ext cx="1999793" cy="264259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515638" y="6229252"/>
            <a:ext cx="1981848" cy="2617231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711758" y="2524627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89137" y="4478248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85577" y="6579128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30808" y="8660957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447734" y="2524627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335816" y="4478248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370405" y="6559062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364391" y="8484109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8028702" y="9573960"/>
            <a:ext cx="2230596" cy="546582"/>
          </a:xfrm>
          <a:custGeom>
            <a:avLst/>
            <a:gdLst/>
            <a:ahLst/>
            <a:cxnLst/>
            <a:rect r="r" b="b" t="t" l="l"/>
            <a:pathLst>
              <a:path h="546582" w="2230596">
                <a:moveTo>
                  <a:pt x="0" y="0"/>
                </a:moveTo>
                <a:lnTo>
                  <a:pt x="2230596" y="0"/>
                </a:lnTo>
                <a:lnTo>
                  <a:pt x="2230596" y="546582"/>
                </a:lnTo>
                <a:lnTo>
                  <a:pt x="0" y="5465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2320"/>
            </a:blip>
            <a:stretch>
              <a:fillRect l="-43250" t="-36060" r="-42553" b="-37708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6676011" y="203922"/>
            <a:ext cx="493597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</a:pPr>
            <a:r>
              <a:rPr lang="en-US" sz="3500" u="sng">
                <a:solidFill>
                  <a:srgbClr val="000000"/>
                </a:solidFill>
                <a:latin typeface="Canva Sans Bold"/>
              </a:rPr>
              <a:t>Level 1 Calculation: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53855" y="5430898"/>
            <a:ext cx="52558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---------------------------------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131580" y="5430898"/>
            <a:ext cx="734184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-------------------------------------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27" y="2537197"/>
            <a:ext cx="1948096" cy="227282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43407" y="6237542"/>
            <a:ext cx="2161655" cy="280123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639839" y="2191171"/>
            <a:ext cx="1999793" cy="264259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41964" y="6227410"/>
            <a:ext cx="1983165" cy="2617094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511452" y="1160319"/>
            <a:ext cx="4935978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Entry 3 Calculation: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55269" y="1865169"/>
            <a:ext cx="4615132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Price : 2365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Stop Loss : 2355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TP : 2390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Risk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Entry 3 - SL point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- 2365 - 2355 = 10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1% Risk on $10000 capital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from Entry 3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: $100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55269" y="6564060"/>
            <a:ext cx="4121944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Reward :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Profit per lot (0.10) from Entry 3: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= TP point - Entry 3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2390 − 2365 = 25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2.5% </a:t>
            </a:r>
            <a:r>
              <a:rPr lang="en-US" sz="2000">
                <a:solidFill>
                  <a:srgbClr val="000000"/>
                </a:solidFill>
                <a:latin typeface="Canva Sans"/>
              </a:rPr>
              <a:t>Reward on $10000 capital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Reward = $10000 * 2.5%=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$250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233848" y="1160319"/>
            <a:ext cx="4595502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nva Sans Bold"/>
              </a:rPr>
              <a:t>Entry 4 Calculation: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607427" y="1865169"/>
            <a:ext cx="4332728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Entry Price : 2360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Stop Loss : 2355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TP : 2390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Risk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Entry 4 - SL point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 - 2360 - 2355 = 5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0.5% Risk on $10000 capital 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Risk from Entry 4 :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$50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607427" y="6564060"/>
            <a:ext cx="4332728" cy="214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u="sng">
                <a:solidFill>
                  <a:srgbClr val="000000"/>
                </a:solidFill>
                <a:latin typeface="Canva Sans Bold"/>
              </a:rPr>
              <a:t>Total Reward :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Profit per lot (0.10) from Entry 4: 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=</a:t>
            </a:r>
            <a:r>
              <a:rPr lang="en-US" sz="2000">
                <a:solidFill>
                  <a:srgbClr val="000000"/>
                </a:solidFill>
                <a:latin typeface="Canva Sans"/>
              </a:rPr>
              <a:t> TP point - Entry 4</a:t>
            </a: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2390 − 2360 = 30 points</a:t>
            </a:r>
          </a:p>
          <a:p>
            <a:pPr algn="l">
              <a:lnSpc>
                <a:spcPts val="2400"/>
              </a:lnSpc>
            </a:pPr>
          </a:p>
          <a:p>
            <a:pPr algn="l">
              <a:lnSpc>
                <a:spcPts val="2400"/>
              </a:lnSpc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3.0% Reward on $10000 capital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</a:rPr>
              <a:t>Reward = $10000 * 3.0% </a:t>
            </a:r>
            <a:r>
              <a:rPr lang="en-US" sz="2000">
                <a:solidFill>
                  <a:srgbClr val="000000"/>
                </a:solidFill>
                <a:latin typeface="Canva Sans Bold"/>
              </a:rPr>
              <a:t>= $300</a:t>
            </a:r>
          </a:p>
        </p:txBody>
      </p:sp>
      <p:sp>
        <p:nvSpPr>
          <p:cNvPr name="TextBox 12" id="12"/>
          <p:cNvSpPr txBox="true"/>
          <p:nvPr/>
        </p:nvSpPr>
        <p:spPr>
          <a:xfrm rot="-5400000">
            <a:off x="7075312" y="4986338"/>
            <a:ext cx="413737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---------------------------------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01355" y="2182513"/>
            <a:ext cx="2011880" cy="2655527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63931" y="6235658"/>
            <a:ext cx="2161236" cy="2798719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1513525" y="2181017"/>
            <a:ext cx="1999793" cy="264259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1515066" y="6222956"/>
            <a:ext cx="1982993" cy="2624100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711758" y="2524627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89137" y="4478248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30808" y="6579128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95102" y="8660957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447734" y="2524627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335816" y="4478248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303669" y="6559062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406062" y="8484109"/>
            <a:ext cx="83344" cy="163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070">
                <a:solidFill>
                  <a:srgbClr val="3B75BA"/>
                </a:solidFill>
                <a:latin typeface="Canva Sans Bold"/>
              </a:rPr>
              <a:t>$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8028702" y="9573960"/>
            <a:ext cx="2230596" cy="546582"/>
          </a:xfrm>
          <a:custGeom>
            <a:avLst/>
            <a:gdLst/>
            <a:ahLst/>
            <a:cxnLst/>
            <a:rect r="r" b="b" t="t" l="l"/>
            <a:pathLst>
              <a:path h="546582" w="2230596">
                <a:moveTo>
                  <a:pt x="0" y="0"/>
                </a:moveTo>
                <a:lnTo>
                  <a:pt x="2230596" y="0"/>
                </a:lnTo>
                <a:lnTo>
                  <a:pt x="2230596" y="546582"/>
                </a:lnTo>
                <a:lnTo>
                  <a:pt x="0" y="5465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22320"/>
            </a:blip>
            <a:stretch>
              <a:fillRect l="-43250" t="-36060" r="-42553" b="-37708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6676011" y="203922"/>
            <a:ext cx="493597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</a:pPr>
            <a:r>
              <a:rPr lang="en-US" sz="3500" u="sng">
                <a:solidFill>
                  <a:srgbClr val="000000"/>
                </a:solidFill>
                <a:latin typeface="Canva Sans Bold"/>
              </a:rPr>
              <a:t>Level 2 Calculation: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53855" y="5430898"/>
            <a:ext cx="52558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---------------------------------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131580" y="5430898"/>
            <a:ext cx="734184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</a:rPr>
              <a:t>-------------------------------------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88471" y="0"/>
            <a:ext cx="2119542" cy="10287000"/>
            <a:chOff x="0" y="0"/>
            <a:chExt cx="55823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E0D9">
                <a:alpha val="5098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0"/>
            <a:ext cx="2119542" cy="10287000"/>
            <a:chOff x="0" y="0"/>
            <a:chExt cx="55823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FC3D0">
                <a:alpha val="5098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31071" y="0"/>
            <a:ext cx="2119542" cy="10287000"/>
            <a:chOff x="0" y="0"/>
            <a:chExt cx="558233" cy="27093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82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558233">
                  <a:moveTo>
                    <a:pt x="0" y="0"/>
                  </a:moveTo>
                  <a:lnTo>
                    <a:pt x="558233" y="0"/>
                  </a:lnTo>
                  <a:lnTo>
                    <a:pt x="5582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9C7C6">
                <a:alpha val="5098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55823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646898" y="-210192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118095" y="9258300"/>
            <a:ext cx="7315200" cy="2477783"/>
          </a:xfrm>
          <a:custGeom>
            <a:avLst/>
            <a:gdLst/>
            <a:ahLst/>
            <a:cxnLst/>
            <a:rect r="r" b="b" t="t" l="l"/>
            <a:pathLst>
              <a:path h="2477783" w="7315200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52542" y="1028700"/>
            <a:ext cx="5985732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79"/>
              </a:lnSpc>
            </a:pPr>
            <a:r>
              <a:rPr lang="en-US" sz="3399" u="sng">
                <a:solidFill>
                  <a:srgbClr val="000000"/>
                </a:solidFill>
                <a:latin typeface="Canva Sans Bold"/>
              </a:rPr>
              <a:t>PLATINUM SERVICE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71424" y="4153926"/>
            <a:ext cx="6012879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Multiple entries for the trade.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71424" y="6178401"/>
            <a:ext cx="6354610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Capital Investment : Minimum $100k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77627" y="8207226"/>
            <a:ext cx="5373997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Lot Size : 1.0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776903" y="1338634"/>
            <a:ext cx="8210523" cy="2524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Risk Management :</a:t>
            </a:r>
          </a:p>
          <a:p>
            <a:pPr algn="l" marL="1036320" indent="-345440" lvl="2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Daily Risk : 4.5% </a:t>
            </a:r>
            <a:r>
              <a:rPr lang="en-US" sz="2400">
                <a:solidFill>
                  <a:srgbClr val="000000"/>
                </a:solidFill>
                <a:latin typeface="Canva Sans"/>
              </a:rPr>
              <a:t>of the capital.</a:t>
            </a:r>
          </a:p>
          <a:p>
            <a:pPr algn="l" marL="1036320" indent="-345440" lvl="2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Total Loss Per Trade : $4500 (4.5% of Capital)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Reward Management :</a:t>
            </a:r>
          </a:p>
          <a:p>
            <a:pPr algn="l" marL="1036320" indent="-345440" lvl="2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Daily Reward : 16.5% of the capital.</a:t>
            </a:r>
          </a:p>
          <a:p>
            <a:pPr algn="l" marL="1036320" indent="-345440" lvl="2">
              <a:lnSpc>
                <a:spcPts val="2879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Total Profit Per Trade : $16,500 (16.5% of Capital)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757853" y="4181959"/>
            <a:ext cx="6879093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Canva Sans"/>
              </a:rPr>
              <a:t>No overnight holding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757853" y="6178401"/>
            <a:ext cx="6304099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399">
                <a:solidFill>
                  <a:srgbClr val="000000"/>
                </a:solidFill>
                <a:latin typeface="Canva Sans"/>
              </a:rPr>
              <a:t>Instant/Pending Orders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782169" y="8202876"/>
            <a:ext cx="6304099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399">
                <a:solidFill>
                  <a:srgbClr val="000000"/>
                </a:solidFill>
                <a:latin typeface="Canva Sans"/>
              </a:rPr>
              <a:t>Accuracy : 99%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852542" y="3965601"/>
            <a:ext cx="737307" cy="719550"/>
            <a:chOff x="0" y="0"/>
            <a:chExt cx="983076" cy="959400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983076" cy="959400"/>
              <a:chOff x="0" y="0"/>
              <a:chExt cx="6506707" cy="63500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181071" y="21519"/>
              <a:ext cx="620934" cy="8401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2"/>
                </a:lnSpc>
                <a:spcBef>
                  <a:spcPct val="0"/>
                </a:spcBef>
              </a:pPr>
              <a:r>
                <a:rPr lang="en-US" sz="3780">
                  <a:solidFill>
                    <a:srgbClr val="FFFFFF"/>
                  </a:solidFill>
                  <a:latin typeface="RoxboroughCF Bold"/>
                </a:rPr>
                <a:t>1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852542" y="5990076"/>
            <a:ext cx="737307" cy="719550"/>
            <a:chOff x="0" y="0"/>
            <a:chExt cx="983076" cy="959400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0"/>
              <a:ext cx="983076" cy="959400"/>
              <a:chOff x="0" y="0"/>
              <a:chExt cx="6506707" cy="63500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28" id="28"/>
            <p:cNvSpPr txBox="true"/>
            <p:nvPr/>
          </p:nvSpPr>
          <p:spPr>
            <a:xfrm rot="0">
              <a:off x="181071" y="21519"/>
              <a:ext cx="620934" cy="8401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2"/>
                </a:lnSpc>
                <a:spcBef>
                  <a:spcPct val="0"/>
                </a:spcBef>
              </a:pPr>
              <a:r>
                <a:rPr lang="en-US" sz="3780">
                  <a:solidFill>
                    <a:srgbClr val="FFFFFF"/>
                  </a:solidFill>
                  <a:latin typeface="RoxboroughCF Bold"/>
                </a:rPr>
                <a:t>2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852542" y="8014551"/>
            <a:ext cx="737307" cy="719550"/>
            <a:chOff x="0" y="0"/>
            <a:chExt cx="6506707" cy="63500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506707" cy="6350000"/>
            </a:xfrm>
            <a:custGeom>
              <a:avLst/>
              <a:gdLst/>
              <a:ahLst/>
              <a:cxnLst/>
              <a:rect r="r" b="b" t="t" l="l"/>
              <a:pathLst>
                <a:path h="6350000" w="6506707">
                  <a:moveTo>
                    <a:pt x="3253353" y="0"/>
                  </a:moveTo>
                  <a:cubicBezTo>
                    <a:pt x="1456576" y="0"/>
                    <a:pt x="0" y="1421496"/>
                    <a:pt x="0" y="3175000"/>
                  </a:cubicBezTo>
                  <a:cubicBezTo>
                    <a:pt x="0" y="4928504"/>
                    <a:pt x="1456576" y="6350000"/>
                    <a:pt x="3253353" y="6350000"/>
                  </a:cubicBezTo>
                  <a:cubicBezTo>
                    <a:pt x="5050131" y="6350000"/>
                    <a:pt x="6506707" y="4928504"/>
                    <a:pt x="6506707" y="3175000"/>
                  </a:cubicBezTo>
                  <a:cubicBezTo>
                    <a:pt x="6506707" y="1421496"/>
                    <a:pt x="5050131" y="0"/>
                    <a:pt x="32533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988345" y="8011640"/>
            <a:ext cx="465701" cy="646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91"/>
              </a:lnSpc>
              <a:spcBef>
                <a:spcPct val="0"/>
              </a:spcBef>
            </a:pPr>
            <a:r>
              <a:rPr lang="en-US" sz="3779">
                <a:solidFill>
                  <a:srgbClr val="FFFFFF"/>
                </a:solidFill>
                <a:latin typeface="RoxboroughCF Bold"/>
              </a:rPr>
              <a:t>3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8758747" y="2086499"/>
            <a:ext cx="770506" cy="6647602"/>
            <a:chOff x="0" y="0"/>
            <a:chExt cx="1027341" cy="8863470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1001534" cy="959400"/>
              <a:chOff x="0" y="0"/>
              <a:chExt cx="6628873" cy="63500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6628873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628873">
                    <a:moveTo>
                      <a:pt x="3314436" y="0"/>
                    </a:moveTo>
                    <a:cubicBezTo>
                      <a:pt x="1483924" y="0"/>
                      <a:pt x="0" y="1421496"/>
                      <a:pt x="0" y="3175000"/>
                    </a:cubicBezTo>
                    <a:cubicBezTo>
                      <a:pt x="0" y="4928504"/>
                      <a:pt x="1483924" y="6350000"/>
                      <a:pt x="3314436" y="6350000"/>
                    </a:cubicBezTo>
                    <a:cubicBezTo>
                      <a:pt x="5144949" y="6350000"/>
                      <a:pt x="6628873" y="4928504"/>
                      <a:pt x="6628873" y="3175000"/>
                    </a:cubicBezTo>
                    <a:cubicBezTo>
                      <a:pt x="6628873" y="1421496"/>
                      <a:pt x="5144949" y="0"/>
                      <a:pt x="3314436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35" id="35"/>
            <p:cNvSpPr txBox="true"/>
            <p:nvPr/>
          </p:nvSpPr>
          <p:spPr>
            <a:xfrm rot="0">
              <a:off x="184471" y="21519"/>
              <a:ext cx="632593" cy="8401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2"/>
                </a:lnSpc>
                <a:spcBef>
                  <a:spcPct val="0"/>
                </a:spcBef>
              </a:pPr>
              <a:r>
                <a:rPr lang="en-US" sz="3780">
                  <a:solidFill>
                    <a:srgbClr val="FFFFFF"/>
                  </a:solidFill>
                  <a:latin typeface="RoxboroughCF Bold"/>
                </a:rPr>
                <a:t>4</a:t>
              </a:r>
            </a:p>
          </p:txBody>
        </p:sp>
        <p:grpSp>
          <p:nvGrpSpPr>
            <p:cNvPr name="Group 36" id="36"/>
            <p:cNvGrpSpPr/>
            <p:nvPr/>
          </p:nvGrpSpPr>
          <p:grpSpPr>
            <a:xfrm rot="0">
              <a:off x="44265" y="2508370"/>
              <a:ext cx="983076" cy="959400"/>
              <a:chOff x="0" y="0"/>
              <a:chExt cx="6506707" cy="63500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38" id="38"/>
            <p:cNvSpPr txBox="true"/>
            <p:nvPr/>
          </p:nvSpPr>
          <p:spPr>
            <a:xfrm rot="0">
              <a:off x="225336" y="2529889"/>
              <a:ext cx="620934" cy="8401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2"/>
                </a:lnSpc>
                <a:spcBef>
                  <a:spcPct val="0"/>
                </a:spcBef>
              </a:pPr>
              <a:r>
                <a:rPr lang="en-US" sz="3780">
                  <a:solidFill>
                    <a:srgbClr val="FFFFFF"/>
                  </a:solidFill>
                  <a:latin typeface="RoxboroughCF Bold"/>
                </a:rPr>
                <a:t>5</a:t>
              </a:r>
            </a:p>
          </p:txBody>
        </p:sp>
        <p:grpSp>
          <p:nvGrpSpPr>
            <p:cNvPr name="Group 39" id="39"/>
            <p:cNvGrpSpPr/>
            <p:nvPr/>
          </p:nvGrpSpPr>
          <p:grpSpPr>
            <a:xfrm rot="0">
              <a:off x="0" y="5204769"/>
              <a:ext cx="983076" cy="959400"/>
              <a:chOff x="0" y="0"/>
              <a:chExt cx="6506707" cy="63500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41" id="41"/>
            <p:cNvSpPr txBox="true"/>
            <p:nvPr/>
          </p:nvSpPr>
          <p:spPr>
            <a:xfrm rot="0">
              <a:off x="181071" y="5226289"/>
              <a:ext cx="620934" cy="8401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2"/>
                </a:lnSpc>
                <a:spcBef>
                  <a:spcPct val="0"/>
                </a:spcBef>
              </a:pPr>
              <a:r>
                <a:rPr lang="en-US" sz="3780">
                  <a:solidFill>
                    <a:srgbClr val="FFFFFF"/>
                  </a:solidFill>
                  <a:latin typeface="RoxboroughCF Bold"/>
                </a:rPr>
                <a:t>6</a:t>
              </a:r>
            </a:p>
          </p:txBody>
        </p:sp>
        <p:grpSp>
          <p:nvGrpSpPr>
            <p:cNvPr name="Group 42" id="42"/>
            <p:cNvGrpSpPr/>
            <p:nvPr/>
          </p:nvGrpSpPr>
          <p:grpSpPr>
            <a:xfrm rot="0">
              <a:off x="0" y="7904070"/>
              <a:ext cx="983076" cy="959400"/>
              <a:chOff x="0" y="0"/>
              <a:chExt cx="6506707" cy="63500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6506707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506707">
                    <a:moveTo>
                      <a:pt x="3253353" y="0"/>
                    </a:moveTo>
                    <a:cubicBezTo>
                      <a:pt x="1456576" y="0"/>
                      <a:pt x="0" y="1421496"/>
                      <a:pt x="0" y="3175000"/>
                    </a:cubicBezTo>
                    <a:cubicBezTo>
                      <a:pt x="0" y="4928504"/>
                      <a:pt x="1456576" y="6350000"/>
                      <a:pt x="3253353" y="6350000"/>
                    </a:cubicBezTo>
                    <a:cubicBezTo>
                      <a:pt x="5050131" y="6350000"/>
                      <a:pt x="6506707" y="4928504"/>
                      <a:pt x="6506707" y="3175000"/>
                    </a:cubicBezTo>
                    <a:cubicBezTo>
                      <a:pt x="6506707" y="1421496"/>
                      <a:pt x="5050131" y="0"/>
                      <a:pt x="325335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44" id="44"/>
            <p:cNvSpPr txBox="true"/>
            <p:nvPr/>
          </p:nvSpPr>
          <p:spPr>
            <a:xfrm rot="0">
              <a:off x="181071" y="7925589"/>
              <a:ext cx="620934" cy="8371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291"/>
                </a:lnSpc>
                <a:spcBef>
                  <a:spcPct val="0"/>
                </a:spcBef>
              </a:pPr>
              <a:r>
                <a:rPr lang="en-US" sz="3779">
                  <a:solidFill>
                    <a:srgbClr val="FFFFFF"/>
                  </a:solidFill>
                  <a:latin typeface="RoxboroughCF Bold"/>
                </a:rPr>
                <a:t>7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03248" y="169622"/>
            <a:ext cx="5956052" cy="663562"/>
            <a:chOff x="0" y="0"/>
            <a:chExt cx="7941402" cy="884749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7941402" cy="884749"/>
              <a:chOff x="0" y="0"/>
              <a:chExt cx="13038520" cy="1452617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57150" y="58420"/>
                <a:ext cx="12968670" cy="1381497"/>
              </a:xfrm>
              <a:custGeom>
                <a:avLst/>
                <a:gdLst/>
                <a:ahLst/>
                <a:cxnLst/>
                <a:rect r="r" b="b" t="t" l="l"/>
                <a:pathLst>
                  <a:path h="1381497" w="12968670">
                    <a:moveTo>
                      <a:pt x="12883580" y="1351017"/>
                    </a:moveTo>
                    <a:lnTo>
                      <a:pt x="0" y="1351017"/>
                    </a:lnTo>
                    <a:cubicBezTo>
                      <a:pt x="5080" y="1368797"/>
                      <a:pt x="21590" y="1381497"/>
                      <a:pt x="40640" y="1381497"/>
                    </a:cubicBezTo>
                    <a:lnTo>
                      <a:pt x="12925490" y="1381497"/>
                    </a:lnTo>
                    <a:cubicBezTo>
                      <a:pt x="12949620" y="1381497"/>
                      <a:pt x="12968670" y="1362447"/>
                      <a:pt x="12968670" y="1338317"/>
                    </a:cubicBezTo>
                    <a:lnTo>
                      <a:pt x="12968670" y="40640"/>
                    </a:lnTo>
                    <a:cubicBezTo>
                      <a:pt x="12968670" y="21590"/>
                      <a:pt x="12955970" y="6350"/>
                      <a:pt x="12939460" y="0"/>
                    </a:cubicBezTo>
                    <a:lnTo>
                      <a:pt x="12939460" y="1295137"/>
                    </a:lnTo>
                    <a:cubicBezTo>
                      <a:pt x="12939460" y="1325617"/>
                      <a:pt x="12914060" y="1351017"/>
                      <a:pt x="12883580" y="1351017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5" id="5"/>
              <p:cNvSpPr/>
              <p:nvPr/>
            </p:nvSpPr>
            <p:spPr>
              <a:xfrm flipH="false" flipV="false" rot="0">
                <a:off x="12700" y="12700"/>
                <a:ext cx="12971210" cy="1384037"/>
              </a:xfrm>
              <a:custGeom>
                <a:avLst/>
                <a:gdLst/>
                <a:ahLst/>
                <a:cxnLst/>
                <a:rect r="r" b="b" t="t" l="l"/>
                <a:pathLst>
                  <a:path h="1384037" w="12971210">
                    <a:moveTo>
                      <a:pt x="43180" y="1384037"/>
                    </a:moveTo>
                    <a:lnTo>
                      <a:pt x="12928030" y="1384037"/>
                    </a:lnTo>
                    <a:cubicBezTo>
                      <a:pt x="12952160" y="1384037"/>
                      <a:pt x="12971210" y="1364987"/>
                      <a:pt x="12971210" y="1340857"/>
                    </a:cubicBezTo>
                    <a:lnTo>
                      <a:pt x="12971210" y="43180"/>
                    </a:lnTo>
                    <a:cubicBezTo>
                      <a:pt x="12971210" y="19050"/>
                      <a:pt x="12952160" y="0"/>
                      <a:pt x="12928030" y="0"/>
                    </a:cubicBezTo>
                    <a:lnTo>
                      <a:pt x="43180" y="0"/>
                    </a:lnTo>
                    <a:cubicBezTo>
                      <a:pt x="19050" y="0"/>
                      <a:pt x="0" y="19050"/>
                      <a:pt x="0" y="43180"/>
                    </a:cubicBezTo>
                    <a:lnTo>
                      <a:pt x="0" y="1340857"/>
                    </a:lnTo>
                    <a:cubicBezTo>
                      <a:pt x="0" y="1364987"/>
                      <a:pt x="19050" y="1384037"/>
                      <a:pt x="43180" y="1384037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3038520" cy="1452617"/>
              </a:xfrm>
              <a:custGeom>
                <a:avLst/>
                <a:gdLst/>
                <a:ahLst/>
                <a:cxnLst/>
                <a:rect r="r" b="b" t="t" l="l"/>
                <a:pathLst>
                  <a:path h="1452617" w="13038520">
                    <a:moveTo>
                      <a:pt x="12995340" y="44450"/>
                    </a:moveTo>
                    <a:cubicBezTo>
                      <a:pt x="12990260" y="19050"/>
                      <a:pt x="12967400" y="0"/>
                      <a:pt x="12940730" y="0"/>
                    </a:cubicBezTo>
                    <a:lnTo>
                      <a:pt x="55880" y="0"/>
                    </a:lnTo>
                    <a:cubicBezTo>
                      <a:pt x="25400" y="0"/>
                      <a:pt x="0" y="25400"/>
                      <a:pt x="0" y="55880"/>
                    </a:cubicBezTo>
                    <a:lnTo>
                      <a:pt x="0" y="1353557"/>
                    </a:lnTo>
                    <a:cubicBezTo>
                      <a:pt x="0" y="1380227"/>
                      <a:pt x="17780" y="1401817"/>
                      <a:pt x="43180" y="1408167"/>
                    </a:cubicBezTo>
                    <a:cubicBezTo>
                      <a:pt x="48260" y="1433567"/>
                      <a:pt x="71120" y="1452617"/>
                      <a:pt x="97790" y="1452617"/>
                    </a:cubicBezTo>
                    <a:lnTo>
                      <a:pt x="12982640" y="1452617"/>
                    </a:lnTo>
                    <a:cubicBezTo>
                      <a:pt x="13013120" y="1452617"/>
                      <a:pt x="13038520" y="1427217"/>
                      <a:pt x="13038520" y="1396737"/>
                    </a:cubicBezTo>
                    <a:lnTo>
                      <a:pt x="13038520" y="99060"/>
                    </a:lnTo>
                    <a:cubicBezTo>
                      <a:pt x="13038520" y="72390"/>
                      <a:pt x="13020740" y="50800"/>
                      <a:pt x="12995340" y="44450"/>
                    </a:cubicBezTo>
                    <a:close/>
                    <a:moveTo>
                      <a:pt x="12700" y="1353557"/>
                    </a:moveTo>
                    <a:lnTo>
                      <a:pt x="12700" y="55880"/>
                    </a:lnTo>
                    <a:cubicBezTo>
                      <a:pt x="12700" y="31750"/>
                      <a:pt x="31750" y="12700"/>
                      <a:pt x="55880" y="12700"/>
                    </a:cubicBezTo>
                    <a:lnTo>
                      <a:pt x="12940730" y="12700"/>
                    </a:lnTo>
                    <a:cubicBezTo>
                      <a:pt x="12964860" y="12700"/>
                      <a:pt x="12983910" y="31750"/>
                      <a:pt x="12983910" y="55880"/>
                    </a:cubicBezTo>
                    <a:lnTo>
                      <a:pt x="12983910" y="1353557"/>
                    </a:lnTo>
                    <a:cubicBezTo>
                      <a:pt x="12983910" y="1377687"/>
                      <a:pt x="12964860" y="1396737"/>
                      <a:pt x="12940730" y="1396737"/>
                    </a:cubicBezTo>
                    <a:lnTo>
                      <a:pt x="55880" y="1396737"/>
                    </a:lnTo>
                    <a:cubicBezTo>
                      <a:pt x="31750" y="1396737"/>
                      <a:pt x="12700" y="1377687"/>
                      <a:pt x="12700" y="1353557"/>
                    </a:cubicBezTo>
                    <a:close/>
                    <a:moveTo>
                      <a:pt x="13025820" y="1396737"/>
                    </a:moveTo>
                    <a:cubicBezTo>
                      <a:pt x="13025820" y="1420867"/>
                      <a:pt x="13006770" y="1439917"/>
                      <a:pt x="12982640" y="1439917"/>
                    </a:cubicBezTo>
                    <a:lnTo>
                      <a:pt x="97790" y="1439917"/>
                    </a:lnTo>
                    <a:cubicBezTo>
                      <a:pt x="78740" y="1439917"/>
                      <a:pt x="62230" y="1427217"/>
                      <a:pt x="57150" y="1409437"/>
                    </a:cubicBezTo>
                    <a:lnTo>
                      <a:pt x="12940730" y="1409437"/>
                    </a:lnTo>
                    <a:cubicBezTo>
                      <a:pt x="12971210" y="1409437"/>
                      <a:pt x="12996610" y="1384037"/>
                      <a:pt x="12996610" y="1353557"/>
                    </a:cubicBezTo>
                    <a:lnTo>
                      <a:pt x="12996610" y="58420"/>
                    </a:lnTo>
                    <a:cubicBezTo>
                      <a:pt x="13013120" y="64770"/>
                      <a:pt x="13025820" y="80010"/>
                      <a:pt x="13025820" y="99060"/>
                    </a:cubicBezTo>
                    <a:lnTo>
                      <a:pt x="13025820" y="139673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314643" y="94002"/>
              <a:ext cx="6798215" cy="706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80"/>
                </a:lnSpc>
              </a:pPr>
              <a:r>
                <a:rPr lang="en-US" sz="3542">
                  <a:solidFill>
                    <a:srgbClr val="000000"/>
                  </a:solidFill>
                  <a:latin typeface="RoxboroughCF Bold"/>
                </a:rPr>
                <a:t>Example Trade Setup</a:t>
              </a:r>
            </a:p>
          </p:txBody>
        </p:sp>
      </p:grp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285987" y="3840247"/>
          <a:ext cx="9777928" cy="6281140"/>
        </p:xfrm>
        <a:graphic>
          <a:graphicData uri="http://schemas.openxmlformats.org/drawingml/2006/table">
            <a:tbl>
              <a:tblPr/>
              <a:tblGrid>
                <a:gridCol w="992879"/>
                <a:gridCol w="1930424"/>
                <a:gridCol w="1382228"/>
                <a:gridCol w="1147752"/>
                <a:gridCol w="1295580"/>
                <a:gridCol w="1531982"/>
                <a:gridCol w="1497083"/>
              </a:tblGrid>
              <a:tr h="9825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level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Number of Entries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Level</a:t>
                      </a:r>
                      <a:endParaRPr lang="en-US" sz="1100"/>
                    </a:p>
                    <a:p>
                      <a:pPr algn="ctr">
                        <a:lnSpc>
                          <a:spcPts val="2239"/>
                        </a:lnSpc>
                      </a:pPr>
                      <a:r>
                        <a:rPr lang="en-US" sz="1599" u="sng">
                          <a:solidFill>
                            <a:srgbClr val="000000"/>
                          </a:solidFill>
                          <a:latin typeface="Canva Sans Bold"/>
                        </a:rPr>
                        <a:t>Entry</a:t>
                      </a:r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u="sng">
                          <a:solidFill>
                            <a:srgbClr val="000000"/>
                          </a:solidFill>
                          <a:latin typeface="Canva Sans Bold"/>
                        </a:rPr>
                        <a:t>SL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u="sng">
                          <a:solidFill>
                            <a:srgbClr val="000000"/>
                          </a:solidFill>
                          <a:latin typeface="Canva Sans Bold"/>
                        </a:rPr>
                        <a:t>TP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u="sng">
                          <a:solidFill>
                            <a:srgbClr val="000000"/>
                          </a:solidFill>
                          <a:latin typeface="Canva Sans Bold"/>
                        </a:rPr>
                        <a:t>Risk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 u="sng">
                          <a:solidFill>
                            <a:srgbClr val="000000"/>
                          </a:solidFill>
                          <a:latin typeface="Canva Sans Bold"/>
                        </a:rPr>
                        <a:t>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41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Entry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2380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$1000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$1000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41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Entry 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2375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2370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$500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$1500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41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Entry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2365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$1000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$2500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41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Entry 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2360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2355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$500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$3000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41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Entry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2350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$1000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$4000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41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Entry 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2345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2340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2390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$500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"/>
                        </a:rPr>
                        <a:t>$4500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063">
                <a:tc gridSpan="5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Total Risk/ Reward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$4500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00000"/>
                          </a:solidFill>
                          <a:latin typeface="Canva Sans Bold"/>
                        </a:rPr>
                        <a:t>$16,500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9" id="9"/>
          <p:cNvSpPr/>
          <p:nvPr/>
        </p:nvSpPr>
        <p:spPr>
          <a:xfrm flipH="false" flipV="false" rot="0">
            <a:off x="7632939" y="86577"/>
            <a:ext cx="2230596" cy="546582"/>
          </a:xfrm>
          <a:custGeom>
            <a:avLst/>
            <a:gdLst/>
            <a:ahLst/>
            <a:cxnLst/>
            <a:rect r="r" b="b" t="t" l="l"/>
            <a:pathLst>
              <a:path h="546582" w="2230596">
                <a:moveTo>
                  <a:pt x="0" y="0"/>
                </a:moveTo>
                <a:lnTo>
                  <a:pt x="2230596" y="0"/>
                </a:lnTo>
                <a:lnTo>
                  <a:pt x="2230596" y="546582"/>
                </a:lnTo>
                <a:lnTo>
                  <a:pt x="0" y="546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2320"/>
            </a:blip>
            <a:stretch>
              <a:fillRect l="-43250" t="-36060" r="-42553" b="-37708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877519" y="1028700"/>
            <a:ext cx="7334281" cy="9136147"/>
          </a:xfrm>
          <a:custGeom>
            <a:avLst/>
            <a:gdLst/>
            <a:ahLst/>
            <a:cxnLst/>
            <a:rect r="r" b="b" t="t" l="l"/>
            <a:pathLst>
              <a:path h="9136147" w="7334281">
                <a:moveTo>
                  <a:pt x="0" y="0"/>
                </a:moveTo>
                <a:lnTo>
                  <a:pt x="7334281" y="0"/>
                </a:lnTo>
                <a:lnTo>
                  <a:pt x="7334281" y="9136147"/>
                </a:lnTo>
                <a:lnTo>
                  <a:pt x="0" y="91361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93596" y="423609"/>
            <a:ext cx="5153503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10"/>
              </a:lnSpc>
            </a:pPr>
            <a:r>
              <a:rPr lang="en-US" sz="2675" u="sng">
                <a:solidFill>
                  <a:srgbClr val="000000"/>
                </a:solidFill>
                <a:latin typeface="Canva Sans"/>
              </a:rPr>
              <a:t>Instrument : </a:t>
            </a:r>
            <a:r>
              <a:rPr lang="en-US" sz="2675" u="sng">
                <a:solidFill>
                  <a:srgbClr val="000000"/>
                </a:solidFill>
                <a:latin typeface="Canva Sans Bold"/>
              </a:rPr>
              <a:t>BUY XAUUSD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3596" y="1211347"/>
            <a:ext cx="3369667" cy="223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 Bold"/>
              </a:rPr>
              <a:t>Level 1 : 2380-2375 | SL - 2370</a:t>
            </a:r>
          </a:p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Entry 1 : 2380</a:t>
            </a:r>
          </a:p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Entry 2 : 2375</a:t>
            </a:r>
          </a:p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Stop Loss (SL 1) : 2370</a:t>
            </a:r>
          </a:p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Take Profit (TP) : 2390</a:t>
            </a:r>
          </a:p>
          <a:p>
            <a:pPr algn="l">
              <a:lnSpc>
                <a:spcPts val="2008"/>
              </a:lnSpc>
            </a:pPr>
          </a:p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Risk and Reward Analysis</a:t>
            </a:r>
          </a:p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Risk to Reward Ratio : 1/1.5</a:t>
            </a:r>
          </a:p>
          <a:p>
            <a:pPr algn="l" marL="0" indent="0" lvl="0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Trading Lot Size : 1.0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661159" y="1211347"/>
            <a:ext cx="3371880" cy="223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 Bold"/>
              </a:rPr>
              <a:t>Level 2 : 2365-2360 | SL - 2355</a:t>
            </a:r>
          </a:p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Entry 3 : 2365</a:t>
            </a:r>
          </a:p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Entry 4 : 2360</a:t>
            </a:r>
          </a:p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Stop Loss (SL 2) : 2355</a:t>
            </a:r>
          </a:p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Take Profit (TP) : 2390</a:t>
            </a:r>
          </a:p>
          <a:p>
            <a:pPr algn="l">
              <a:lnSpc>
                <a:spcPts val="2008"/>
              </a:lnSpc>
            </a:pPr>
          </a:p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Risk and Reward Analysis</a:t>
            </a:r>
          </a:p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Risk to Reward Ratio : 1/3.0</a:t>
            </a:r>
          </a:p>
          <a:p>
            <a:pPr algn="l" marL="0" indent="0" lvl="0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Trading Lot Size : 1.0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316965" y="1211347"/>
            <a:ext cx="3654070" cy="223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 Bold"/>
              </a:rPr>
              <a:t>Level 3  : 2350-2345 | SL - 2340</a:t>
            </a:r>
          </a:p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Entry 3 : 2350</a:t>
            </a:r>
          </a:p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Entry 4 : 2345</a:t>
            </a:r>
          </a:p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Stop Loss (SL 3) : 2340</a:t>
            </a:r>
          </a:p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Take Profit (TP) : 2390</a:t>
            </a:r>
          </a:p>
          <a:p>
            <a:pPr algn="l">
              <a:lnSpc>
                <a:spcPts val="2008"/>
              </a:lnSpc>
            </a:pPr>
          </a:p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Risk and Reward Analysis</a:t>
            </a:r>
          </a:p>
          <a:p>
            <a:pPr algn="l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Risk to Reward Ratio : 1/4.5</a:t>
            </a:r>
          </a:p>
          <a:p>
            <a:pPr algn="l" marL="0" indent="0" lvl="0">
              <a:lnSpc>
                <a:spcPts val="2008"/>
              </a:lnSpc>
            </a:pPr>
            <a:r>
              <a:rPr lang="en-US" sz="1673">
                <a:solidFill>
                  <a:srgbClr val="000000"/>
                </a:solidFill>
                <a:latin typeface="Canva Sans"/>
              </a:rPr>
              <a:t>Trading Lot Size : 1.0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DAGFwac6yHE</dc:identifier>
  <dcterms:modified xsi:type="dcterms:W3CDTF">2011-08-01T06:04:30Z</dcterms:modified>
  <cp:revision>1</cp:revision>
  <dc:title>Calendar Gold Signal Strategy - 1</dc:title>
</cp:coreProperties>
</file>