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9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0" r:id="rId25"/>
    <p:sldId id="277" r:id="rId26"/>
  </p:sldIdLst>
  <p:sldSz cx="18288000" cy="10287000"/>
  <p:notesSz cx="6858000" cy="9144000"/>
  <p:embeddedFontLst>
    <p:embeddedFont>
      <p:font typeface="Canva Sans" panose="020B0604020202020204" charset="0"/>
      <p:regular r:id="rId27"/>
    </p:embeddedFont>
    <p:embeddedFont>
      <p:font typeface="Canva Sans Bold" panose="020B0604020202020204" charset="0"/>
      <p:regular r:id="rId28"/>
    </p:embeddedFont>
    <p:embeddedFont>
      <p:font typeface="Libre Baskerville" panose="02000000000000000000" pitchFamily="2" charset="0"/>
      <p:regular r:id="rId29"/>
      <p:bold r:id="rId30"/>
      <p:italic r:id="rId31"/>
    </p:embeddedFont>
    <p:embeddedFont>
      <p:font typeface="Libre Baskerville Bold" panose="02000000000000000000" charset="0"/>
      <p:regular r:id="rId32"/>
    </p:embeddedFont>
    <p:embeddedFont>
      <p:font typeface="RoxboroughCF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5" d="100"/>
          <a:sy n="85" d="100"/>
        </p:scale>
        <p:origin x="627" y="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IN PERCENTAGE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RISK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0.01</c:v>
                </c:pt>
                <c:pt idx="1">
                  <c:v>8.9999999999999993E-3</c:v>
                </c:pt>
                <c:pt idx="2">
                  <c:v>8.0000000000000002E-3</c:v>
                </c:pt>
                <c:pt idx="3">
                  <c:v>7.0000000000000001E-3</c:v>
                </c:pt>
                <c:pt idx="4">
                  <c:v>6.0000000000000001E-3</c:v>
                </c:pt>
                <c:pt idx="5">
                  <c:v>5.0000000000000001E-3</c:v>
                </c:pt>
                <c:pt idx="6">
                  <c:v>4.0000000000000001E-3</c:v>
                </c:pt>
                <c:pt idx="7">
                  <c:v>3.0000000000000001E-3</c:v>
                </c:pt>
                <c:pt idx="8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B-4A9B-A1C6-1A3865E796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REWARD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</c:strCache>
            </c:strRef>
          </c:cat>
          <c:val>
            <c:numRef>
              <c:f>Sheet1!$C$2:$C$10</c:f>
              <c:numCache>
                <c:formatCode>0.00%</c:formatCode>
                <c:ptCount val="9"/>
                <c:pt idx="0">
                  <c:v>0.01</c:v>
                </c:pt>
                <c:pt idx="1">
                  <c:v>1.0999999999999999E-2</c:v>
                </c:pt>
                <c:pt idx="2">
                  <c:v>1.2E-2</c:v>
                </c:pt>
                <c:pt idx="3">
                  <c:v>1.2999999999999999E-2</c:v>
                </c:pt>
                <c:pt idx="4">
                  <c:v>1.4E-2</c:v>
                </c:pt>
                <c:pt idx="5">
                  <c:v>1.4999999999999999E-2</c:v>
                </c:pt>
                <c:pt idx="6">
                  <c:v>1.6E-2</c:v>
                </c:pt>
                <c:pt idx="7">
                  <c:v>1.7000000000000001E-2</c:v>
                </c:pt>
                <c:pt idx="8">
                  <c:v>1.7999999999999999E-2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2B-4A9B-A1C6-1A3865E796C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55757096"/>
        <c:axId val="455758176"/>
      </c:barChart>
      <c:catAx>
        <c:axId val="45575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758176"/>
        <c:crosses val="autoZero"/>
        <c:auto val="1"/>
        <c:lblAlgn val="ctr"/>
        <c:lblOffset val="100"/>
        <c:noMultiLvlLbl val="0"/>
      </c:catAx>
      <c:valAx>
        <c:axId val="455758176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4557570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0874408222336693"/>
          <c:y val="4.524043439524187E-2"/>
          <c:w val="0.24771198064568264"/>
          <c:h val="5.02263346769307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 b="1" i="0" u="none" strike="noStrike" cap="all" normalizeH="0" baseline="0" dirty="0">
                <a:effectLst/>
              </a:rPr>
              <a:t>IN </a:t>
            </a:r>
            <a:r>
              <a:rPr lang="en-IN" sz="2800" b="1" i="0" u="none" strike="noStrike" cap="all" normalizeH="0" baseline="0" dirty="0" err="1">
                <a:effectLst/>
              </a:rPr>
              <a:t>usd</a:t>
            </a:r>
            <a:endParaRPr lang="en-IN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26038370446789"/>
          <c:y val="0.158974238063921"/>
          <c:w val="0.74387390360362382"/>
          <c:h val="0.633952385360514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RISK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</c:strCache>
            </c:strRef>
          </c:cat>
          <c:val>
            <c:numRef>
              <c:f>Sheet1!$B$2:$B$10</c:f>
              <c:numCache>
                <c:formatCode>_-[$$-409]* #,##0_ ;_-[$$-409]* \-#,##0\ ;_-[$$-409]* "-"??_ ;_-@_ </c:formatCode>
                <c:ptCount val="9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7F-4220-A6D9-34F574049B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REWARD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</c:strCache>
            </c:strRef>
          </c:cat>
          <c:val>
            <c:numRef>
              <c:f>Sheet1!$C$2:$C$10</c:f>
              <c:numCache>
                <c:formatCode>_-[$$-409]* #,##0_ ;_-[$$-409]* \-#,##0\ ;_-[$$-409]* "-"??_ ;_-@_ </c:formatCode>
                <c:ptCount val="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7F-4220-A6D9-34F574049B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55757096"/>
        <c:axId val="455758176"/>
      </c:barChart>
      <c:catAx>
        <c:axId val="45575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758176"/>
        <c:crosses val="autoZero"/>
        <c:auto val="1"/>
        <c:lblAlgn val="ctr"/>
        <c:lblOffset val="100"/>
        <c:noMultiLvlLbl val="0"/>
      </c:catAx>
      <c:valAx>
        <c:axId val="455758176"/>
        <c:scaling>
          <c:orientation val="minMax"/>
        </c:scaling>
        <c:delete val="1"/>
        <c:axPos val="b"/>
        <c:numFmt formatCode="_-[$$-409]* #,##0_ ;_-[$$-409]* \-#,##0\ ;_-[$$-409]* &quot;-&quot;??_ ;_-@_ " sourceLinked="1"/>
        <c:majorTickMark val="none"/>
        <c:minorTickMark val="none"/>
        <c:tickLblPos val="nextTo"/>
        <c:crossAx val="4557570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2793031128118324"/>
          <c:y val="7.0375641118254728E-2"/>
          <c:w val="0.24771198064568264"/>
          <c:h val="6.683524720158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IN usd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26038370446789"/>
          <c:y val="0.158974238063921"/>
          <c:w val="0.74387390360362382"/>
          <c:h val="0.7966700879277961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RISK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8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  <c:pt idx="9">
                  <c:v>Entry 10 @2365</c:v>
                </c:pt>
                <c:pt idx="10">
                  <c:v>Entry 11 @2364</c:v>
                </c:pt>
                <c:pt idx="11">
                  <c:v>Entry 12 @2363</c:v>
                </c:pt>
                <c:pt idx="12">
                  <c:v>Entry 13 @2362</c:v>
                </c:pt>
                <c:pt idx="13">
                  <c:v>Entry 14 @2361</c:v>
                </c:pt>
                <c:pt idx="14">
                  <c:v>Entry 15 @2360</c:v>
                </c:pt>
                <c:pt idx="15">
                  <c:v>Entry 16 @2359</c:v>
                </c:pt>
                <c:pt idx="16">
                  <c:v>Entry 17 @2358</c:v>
                </c:pt>
                <c:pt idx="17">
                  <c:v>Entry 18 @2357</c:v>
                </c:pt>
              </c:strCache>
            </c:strRef>
          </c:cat>
          <c:val>
            <c:numRef>
              <c:f>Sheet1!$B$2:$B$20</c:f>
              <c:numCache>
                <c:formatCode>_-[$$-409]* #,##0_ ;_-[$$-409]* \-#,##0\ ;_-[$$-409]* "-"??_ ;_-@_ </c:formatCode>
                <c:ptCount val="19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60</c:v>
                </c:pt>
                <c:pt idx="5">
                  <c:v>50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100</c:v>
                </c:pt>
                <c:pt idx="10">
                  <c:v>90</c:v>
                </c:pt>
                <c:pt idx="11">
                  <c:v>80</c:v>
                </c:pt>
                <c:pt idx="12">
                  <c:v>70</c:v>
                </c:pt>
                <c:pt idx="13">
                  <c:v>60</c:v>
                </c:pt>
                <c:pt idx="14">
                  <c:v>50</c:v>
                </c:pt>
                <c:pt idx="15">
                  <c:v>40</c:v>
                </c:pt>
                <c:pt idx="16">
                  <c:v>30</c:v>
                </c:pt>
                <c:pt idx="17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1A-4354-AE31-4A38C09DBA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REWARD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8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  <c:pt idx="9">
                  <c:v>Entry 10 @2365</c:v>
                </c:pt>
                <c:pt idx="10">
                  <c:v>Entry 11 @2364</c:v>
                </c:pt>
                <c:pt idx="11">
                  <c:v>Entry 12 @2363</c:v>
                </c:pt>
                <c:pt idx="12">
                  <c:v>Entry 13 @2362</c:v>
                </c:pt>
                <c:pt idx="13">
                  <c:v>Entry 14 @2361</c:v>
                </c:pt>
                <c:pt idx="14">
                  <c:v>Entry 15 @2360</c:v>
                </c:pt>
                <c:pt idx="15">
                  <c:v>Entry 16 @2359</c:v>
                </c:pt>
                <c:pt idx="16">
                  <c:v>Entry 17 @2358</c:v>
                </c:pt>
                <c:pt idx="17">
                  <c:v>Entry 18 @2357</c:v>
                </c:pt>
              </c:strCache>
            </c:strRef>
          </c:cat>
          <c:val>
            <c:numRef>
              <c:f>Sheet1!$C$2:$C$20</c:f>
              <c:numCache>
                <c:formatCode>_-[$$-409]* #,##0_ ;_-[$$-409]* \-#,##0\ ;_-[$$-409]* "-"??_ ;_-@_ </c:formatCode>
                <c:ptCount val="19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250</c:v>
                </c:pt>
                <c:pt idx="10">
                  <c:v>260</c:v>
                </c:pt>
                <c:pt idx="11">
                  <c:v>270</c:v>
                </c:pt>
                <c:pt idx="12">
                  <c:v>280</c:v>
                </c:pt>
                <c:pt idx="13">
                  <c:v>290</c:v>
                </c:pt>
                <c:pt idx="14">
                  <c:v>300</c:v>
                </c:pt>
                <c:pt idx="15">
                  <c:v>310</c:v>
                </c:pt>
                <c:pt idx="16">
                  <c:v>320</c:v>
                </c:pt>
                <c:pt idx="17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1A-4354-AE31-4A38C09DBA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55757096"/>
        <c:axId val="455758176"/>
      </c:barChart>
      <c:catAx>
        <c:axId val="45575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758176"/>
        <c:crosses val="autoZero"/>
        <c:auto val="1"/>
        <c:lblAlgn val="ctr"/>
        <c:lblOffset val="100"/>
        <c:noMultiLvlLbl val="0"/>
      </c:catAx>
      <c:valAx>
        <c:axId val="455758176"/>
        <c:scaling>
          <c:orientation val="minMax"/>
        </c:scaling>
        <c:delete val="1"/>
        <c:axPos val="b"/>
        <c:numFmt formatCode="_-[$$-409]* #,##0_ ;_-[$$-409]* \-#,##0\ ;_-[$$-409]* &quot;-&quot;??_ ;_-@_ " sourceLinked="1"/>
        <c:majorTickMark val="none"/>
        <c:minorTickMark val="none"/>
        <c:tickLblPos val="nextTo"/>
        <c:crossAx val="455757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2652450669950286"/>
          <c:y val="3.8528490655940259E-2"/>
          <c:w val="0.24771198064568264"/>
          <c:h val="6.683524720158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IN PERCENTAGE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26038370446789"/>
          <c:y val="0.158974238063921"/>
          <c:w val="0.74387390360362382"/>
          <c:h val="0.7966700879277961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RISK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8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  <c:pt idx="9">
                  <c:v>Entry 10 @2365</c:v>
                </c:pt>
                <c:pt idx="10">
                  <c:v>Entry 11 @2364</c:v>
                </c:pt>
                <c:pt idx="11">
                  <c:v>Entry 12 @2363</c:v>
                </c:pt>
                <c:pt idx="12">
                  <c:v>Entry 13 @2362</c:v>
                </c:pt>
                <c:pt idx="13">
                  <c:v>Entry 14 @2361</c:v>
                </c:pt>
                <c:pt idx="14">
                  <c:v>Entry 15 @2360</c:v>
                </c:pt>
                <c:pt idx="15">
                  <c:v>Entry 16 @2359</c:v>
                </c:pt>
                <c:pt idx="16">
                  <c:v>Entry 17 @2358</c:v>
                </c:pt>
                <c:pt idx="17">
                  <c:v>Entry 18 @2357</c:v>
                </c:pt>
              </c:strCache>
            </c:strRef>
          </c:cat>
          <c:val>
            <c:numRef>
              <c:f>Sheet1!$B$2:$B$20</c:f>
              <c:numCache>
                <c:formatCode>0.00%</c:formatCode>
                <c:ptCount val="19"/>
                <c:pt idx="0">
                  <c:v>0.01</c:v>
                </c:pt>
                <c:pt idx="1">
                  <c:v>8.9999999999999993E-3</c:v>
                </c:pt>
                <c:pt idx="2">
                  <c:v>8.0000000000000002E-3</c:v>
                </c:pt>
                <c:pt idx="3">
                  <c:v>7.0000000000000001E-3</c:v>
                </c:pt>
                <c:pt idx="4">
                  <c:v>6.0000000000000001E-3</c:v>
                </c:pt>
                <c:pt idx="5">
                  <c:v>5.0000000000000001E-3</c:v>
                </c:pt>
                <c:pt idx="6">
                  <c:v>4.0000000000000001E-3</c:v>
                </c:pt>
                <c:pt idx="7">
                  <c:v>3.0000000000000001E-3</c:v>
                </c:pt>
                <c:pt idx="8">
                  <c:v>2E-3</c:v>
                </c:pt>
                <c:pt idx="9">
                  <c:v>0.01</c:v>
                </c:pt>
                <c:pt idx="10">
                  <c:v>8.9999999999999993E-3</c:v>
                </c:pt>
                <c:pt idx="11">
                  <c:v>8.0000000000000002E-3</c:v>
                </c:pt>
                <c:pt idx="12">
                  <c:v>7.0000000000000001E-3</c:v>
                </c:pt>
                <c:pt idx="13">
                  <c:v>6.0000000000000001E-3</c:v>
                </c:pt>
                <c:pt idx="14">
                  <c:v>5.0000000000000001E-3</c:v>
                </c:pt>
                <c:pt idx="15">
                  <c:v>4.0000000000000001E-3</c:v>
                </c:pt>
                <c:pt idx="16">
                  <c:v>3.0000000000000001E-3</c:v>
                </c:pt>
                <c:pt idx="17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6D-473A-9117-69497A808E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REWARD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8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  <c:pt idx="9">
                  <c:v>Entry 10 @2365</c:v>
                </c:pt>
                <c:pt idx="10">
                  <c:v>Entry 11 @2364</c:v>
                </c:pt>
                <c:pt idx="11">
                  <c:v>Entry 12 @2363</c:v>
                </c:pt>
                <c:pt idx="12">
                  <c:v>Entry 13 @2362</c:v>
                </c:pt>
                <c:pt idx="13">
                  <c:v>Entry 14 @2361</c:v>
                </c:pt>
                <c:pt idx="14">
                  <c:v>Entry 15 @2360</c:v>
                </c:pt>
                <c:pt idx="15">
                  <c:v>Entry 16 @2359</c:v>
                </c:pt>
                <c:pt idx="16">
                  <c:v>Entry 17 @2358</c:v>
                </c:pt>
                <c:pt idx="17">
                  <c:v>Entry 18 @2357</c:v>
                </c:pt>
              </c:strCache>
            </c:strRef>
          </c:cat>
          <c:val>
            <c:numRef>
              <c:f>Sheet1!$C$2:$C$20</c:f>
              <c:numCache>
                <c:formatCode>0.00%</c:formatCode>
                <c:ptCount val="19"/>
                <c:pt idx="0">
                  <c:v>0.01</c:v>
                </c:pt>
                <c:pt idx="1">
                  <c:v>1.0999999999999999E-2</c:v>
                </c:pt>
                <c:pt idx="2">
                  <c:v>1.2E-2</c:v>
                </c:pt>
                <c:pt idx="3">
                  <c:v>1.2999999999999999E-2</c:v>
                </c:pt>
                <c:pt idx="4">
                  <c:v>1.4E-2</c:v>
                </c:pt>
                <c:pt idx="5">
                  <c:v>1.4999999999999999E-2</c:v>
                </c:pt>
                <c:pt idx="6">
                  <c:v>1.6E-2</c:v>
                </c:pt>
                <c:pt idx="7">
                  <c:v>1.7000000000000001E-2</c:v>
                </c:pt>
                <c:pt idx="8">
                  <c:v>1.7999999999999999E-2</c:v>
                </c:pt>
                <c:pt idx="9">
                  <c:v>2.5000000000000001E-2</c:v>
                </c:pt>
                <c:pt idx="10">
                  <c:v>2.5999999999999999E-2</c:v>
                </c:pt>
                <c:pt idx="11">
                  <c:v>2.7E-2</c:v>
                </c:pt>
                <c:pt idx="12">
                  <c:v>2.8000000000000001E-2</c:v>
                </c:pt>
                <c:pt idx="13">
                  <c:v>2.9000000000000001E-2</c:v>
                </c:pt>
                <c:pt idx="14">
                  <c:v>0.03</c:v>
                </c:pt>
                <c:pt idx="15">
                  <c:v>3.1E-2</c:v>
                </c:pt>
                <c:pt idx="16">
                  <c:v>3.2000000000000001E-2</c:v>
                </c:pt>
                <c:pt idx="17">
                  <c:v>3.3000000000000002E-2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6D-473A-9117-69497A808E0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55757096"/>
        <c:axId val="455758176"/>
      </c:barChart>
      <c:catAx>
        <c:axId val="45575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758176"/>
        <c:crosses val="autoZero"/>
        <c:auto val="1"/>
        <c:lblAlgn val="ctr"/>
        <c:lblOffset val="100"/>
        <c:noMultiLvlLbl val="0"/>
      </c:catAx>
      <c:valAx>
        <c:axId val="455758176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455757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2652450669950286"/>
          <c:y val="3.8528490655940259E-2"/>
          <c:w val="0.24771198064568264"/>
          <c:h val="6.683524720158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600"/>
              <a:t>IN usd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26038370446789"/>
          <c:y val="0.11719533461873025"/>
          <c:w val="0.74387390360362382"/>
          <c:h val="0.83844894979749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RISK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Sheet1!$A$2:$A$28</c:f>
              <c:strCache>
                <c:ptCount val="27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  <c:pt idx="9">
                  <c:v>Entry 10 @2365</c:v>
                </c:pt>
                <c:pt idx="10">
                  <c:v>Entry 11 @2364</c:v>
                </c:pt>
                <c:pt idx="11">
                  <c:v>Entry 12 @2363</c:v>
                </c:pt>
                <c:pt idx="12">
                  <c:v>Entry 13 @2362</c:v>
                </c:pt>
                <c:pt idx="13">
                  <c:v>Entry 14 @2361</c:v>
                </c:pt>
                <c:pt idx="14">
                  <c:v>Entry 15 @2360</c:v>
                </c:pt>
                <c:pt idx="15">
                  <c:v>Entry 16 @2359</c:v>
                </c:pt>
                <c:pt idx="16">
                  <c:v>Entry 17 @2358</c:v>
                </c:pt>
                <c:pt idx="17">
                  <c:v>Entry 18 @2357</c:v>
                </c:pt>
                <c:pt idx="18">
                  <c:v>Entry 19 @2350</c:v>
                </c:pt>
                <c:pt idx="19">
                  <c:v>Entry 20 @2349</c:v>
                </c:pt>
                <c:pt idx="20">
                  <c:v>Entry 21 @2348</c:v>
                </c:pt>
                <c:pt idx="21">
                  <c:v>Entry 22 @2347</c:v>
                </c:pt>
                <c:pt idx="22">
                  <c:v>Entry 23 @2346</c:v>
                </c:pt>
                <c:pt idx="23">
                  <c:v>Entry 24 @2345</c:v>
                </c:pt>
                <c:pt idx="24">
                  <c:v>Entry 25 @2344</c:v>
                </c:pt>
                <c:pt idx="25">
                  <c:v>Entry 26 @2343</c:v>
                </c:pt>
                <c:pt idx="26">
                  <c:v>Entry 27 @2342</c:v>
                </c:pt>
              </c:strCache>
            </c:strRef>
          </c:cat>
          <c:val>
            <c:numRef>
              <c:f>Sheet1!$B$2:$B$28</c:f>
              <c:numCache>
                <c:formatCode>_-[$$-409]* #,##0_ ;_-[$$-409]* \-#,##0\ ;_-[$$-409]* "-"??_ ;_-@_ </c:formatCode>
                <c:ptCount val="27"/>
                <c:pt idx="0">
                  <c:v>1000</c:v>
                </c:pt>
                <c:pt idx="1">
                  <c:v>900</c:v>
                </c:pt>
                <c:pt idx="2">
                  <c:v>800</c:v>
                </c:pt>
                <c:pt idx="3">
                  <c:v>700</c:v>
                </c:pt>
                <c:pt idx="4">
                  <c:v>600</c:v>
                </c:pt>
                <c:pt idx="5">
                  <c:v>500</c:v>
                </c:pt>
                <c:pt idx="6">
                  <c:v>400</c:v>
                </c:pt>
                <c:pt idx="7">
                  <c:v>300</c:v>
                </c:pt>
                <c:pt idx="8">
                  <c:v>200</c:v>
                </c:pt>
                <c:pt idx="9">
                  <c:v>1000</c:v>
                </c:pt>
                <c:pt idx="10">
                  <c:v>900</c:v>
                </c:pt>
                <c:pt idx="11">
                  <c:v>800</c:v>
                </c:pt>
                <c:pt idx="12">
                  <c:v>700</c:v>
                </c:pt>
                <c:pt idx="13">
                  <c:v>600</c:v>
                </c:pt>
                <c:pt idx="14">
                  <c:v>500</c:v>
                </c:pt>
                <c:pt idx="15">
                  <c:v>400</c:v>
                </c:pt>
                <c:pt idx="16">
                  <c:v>300</c:v>
                </c:pt>
                <c:pt idx="17">
                  <c:v>200</c:v>
                </c:pt>
                <c:pt idx="18">
                  <c:v>1000</c:v>
                </c:pt>
                <c:pt idx="19">
                  <c:v>900</c:v>
                </c:pt>
                <c:pt idx="20">
                  <c:v>800</c:v>
                </c:pt>
                <c:pt idx="21">
                  <c:v>700</c:v>
                </c:pt>
                <c:pt idx="22">
                  <c:v>600</c:v>
                </c:pt>
                <c:pt idx="23">
                  <c:v>500</c:v>
                </c:pt>
                <c:pt idx="24">
                  <c:v>400</c:v>
                </c:pt>
                <c:pt idx="25">
                  <c:v>300</c:v>
                </c:pt>
                <c:pt idx="26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BD-419F-85A2-FA599B2F10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REWARD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5"/>
              </a:solidFill>
              <a:ln w="571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7BD-419F-85A2-FA599B2F10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Sheet1!$A$2:$A$28</c:f>
              <c:strCache>
                <c:ptCount val="27"/>
                <c:pt idx="0">
                  <c:v>Entry 1 @2380</c:v>
                </c:pt>
                <c:pt idx="1">
                  <c:v>Entry 2 @2379</c:v>
                </c:pt>
                <c:pt idx="2">
                  <c:v>Entry 3 @2378</c:v>
                </c:pt>
                <c:pt idx="3">
                  <c:v>Entry 4 @2377</c:v>
                </c:pt>
                <c:pt idx="4">
                  <c:v>Entry 5 @2376</c:v>
                </c:pt>
                <c:pt idx="5">
                  <c:v>Entry 6 @2375</c:v>
                </c:pt>
                <c:pt idx="6">
                  <c:v>Entry 7 @2374</c:v>
                </c:pt>
                <c:pt idx="7">
                  <c:v>Entry 8 @2373</c:v>
                </c:pt>
                <c:pt idx="8">
                  <c:v>Entry 9 @2372</c:v>
                </c:pt>
                <c:pt idx="9">
                  <c:v>Entry 10 @2365</c:v>
                </c:pt>
                <c:pt idx="10">
                  <c:v>Entry 11 @2364</c:v>
                </c:pt>
                <c:pt idx="11">
                  <c:v>Entry 12 @2363</c:v>
                </c:pt>
                <c:pt idx="12">
                  <c:v>Entry 13 @2362</c:v>
                </c:pt>
                <c:pt idx="13">
                  <c:v>Entry 14 @2361</c:v>
                </c:pt>
                <c:pt idx="14">
                  <c:v>Entry 15 @2360</c:v>
                </c:pt>
                <c:pt idx="15">
                  <c:v>Entry 16 @2359</c:v>
                </c:pt>
                <c:pt idx="16">
                  <c:v>Entry 17 @2358</c:v>
                </c:pt>
                <c:pt idx="17">
                  <c:v>Entry 18 @2357</c:v>
                </c:pt>
                <c:pt idx="18">
                  <c:v>Entry 19 @2350</c:v>
                </c:pt>
                <c:pt idx="19">
                  <c:v>Entry 20 @2349</c:v>
                </c:pt>
                <c:pt idx="20">
                  <c:v>Entry 21 @2348</c:v>
                </c:pt>
                <c:pt idx="21">
                  <c:v>Entry 22 @2347</c:v>
                </c:pt>
                <c:pt idx="22">
                  <c:v>Entry 23 @2346</c:v>
                </c:pt>
                <c:pt idx="23">
                  <c:v>Entry 24 @2345</c:v>
                </c:pt>
                <c:pt idx="24">
                  <c:v>Entry 25 @2344</c:v>
                </c:pt>
                <c:pt idx="25">
                  <c:v>Entry 26 @2343</c:v>
                </c:pt>
                <c:pt idx="26">
                  <c:v>Entry 27 @2342</c:v>
                </c:pt>
              </c:strCache>
            </c:strRef>
          </c:cat>
          <c:val>
            <c:numRef>
              <c:f>Sheet1!$C$2:$C$28</c:f>
              <c:numCache>
                <c:formatCode>_-[$$-409]* #,##0_ ;_-[$$-409]* \-#,##0\ ;_-[$$-409]* "-"??_ ;_-@_ </c:formatCode>
                <c:ptCount val="27"/>
                <c:pt idx="0">
                  <c:v>1000</c:v>
                </c:pt>
                <c:pt idx="1">
                  <c:v>1100</c:v>
                </c:pt>
                <c:pt idx="2">
                  <c:v>1200</c:v>
                </c:pt>
                <c:pt idx="3">
                  <c:v>1300</c:v>
                </c:pt>
                <c:pt idx="4">
                  <c:v>1400</c:v>
                </c:pt>
                <c:pt idx="5">
                  <c:v>1500</c:v>
                </c:pt>
                <c:pt idx="6">
                  <c:v>1600</c:v>
                </c:pt>
                <c:pt idx="7">
                  <c:v>1700</c:v>
                </c:pt>
                <c:pt idx="8">
                  <c:v>1800</c:v>
                </c:pt>
                <c:pt idx="9">
                  <c:v>2500</c:v>
                </c:pt>
                <c:pt idx="10">
                  <c:v>2600</c:v>
                </c:pt>
                <c:pt idx="11">
                  <c:v>2700</c:v>
                </c:pt>
                <c:pt idx="12">
                  <c:v>2800</c:v>
                </c:pt>
                <c:pt idx="13">
                  <c:v>2900</c:v>
                </c:pt>
                <c:pt idx="14">
                  <c:v>3000</c:v>
                </c:pt>
                <c:pt idx="15">
                  <c:v>3100</c:v>
                </c:pt>
                <c:pt idx="16">
                  <c:v>3200</c:v>
                </c:pt>
                <c:pt idx="17">
                  <c:v>3300</c:v>
                </c:pt>
                <c:pt idx="18">
                  <c:v>4000</c:v>
                </c:pt>
                <c:pt idx="19">
                  <c:v>4100</c:v>
                </c:pt>
                <c:pt idx="20">
                  <c:v>4200</c:v>
                </c:pt>
                <c:pt idx="21">
                  <c:v>4300</c:v>
                </c:pt>
                <c:pt idx="22">
                  <c:v>4400</c:v>
                </c:pt>
                <c:pt idx="23">
                  <c:v>4500</c:v>
                </c:pt>
                <c:pt idx="24">
                  <c:v>4600</c:v>
                </c:pt>
                <c:pt idx="25">
                  <c:v>4700</c:v>
                </c:pt>
                <c:pt idx="26">
                  <c:v>4800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BD-419F-85A2-FA599B2F108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55757096"/>
        <c:axId val="455758176"/>
      </c:barChart>
      <c:catAx>
        <c:axId val="45575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758176"/>
        <c:crosses val="autoZero"/>
        <c:auto val="1"/>
        <c:lblAlgn val="ctr"/>
        <c:lblOffset val="100"/>
        <c:noMultiLvlLbl val="0"/>
      </c:catAx>
      <c:valAx>
        <c:axId val="455758176"/>
        <c:scaling>
          <c:orientation val="minMax"/>
        </c:scaling>
        <c:delete val="1"/>
        <c:axPos val="b"/>
        <c:numFmt formatCode="_-[$$-409]* #,##0_ ;_-[$$-409]* \-#,##0\ ;_-[$$-409]* &quot;-&quot;??_ ;_-@_ " sourceLinked="1"/>
        <c:majorTickMark val="none"/>
        <c:minorTickMark val="none"/>
        <c:tickLblPos val="nextTo"/>
        <c:crossAx val="455757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2652450669950286"/>
          <c:y val="3.8528490655940259E-2"/>
          <c:w val="0.24771198064568264"/>
          <c:h val="6.683524720158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600"/>
              <a:t>IN PERCENTAGE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26038370446789"/>
          <c:y val="0.12781857243438305"/>
          <c:w val="0.74387390360362382"/>
          <c:h val="0.827825748041733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RISK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Sheet1!$A$3:$A$28</c:f>
              <c:strCache>
                <c:ptCount val="26"/>
                <c:pt idx="0">
                  <c:v>Entry 2 @2379</c:v>
                </c:pt>
                <c:pt idx="1">
                  <c:v>Entry 3 @2378</c:v>
                </c:pt>
                <c:pt idx="2">
                  <c:v>Entry 4 @2377</c:v>
                </c:pt>
                <c:pt idx="3">
                  <c:v>Entry 5 @2376</c:v>
                </c:pt>
                <c:pt idx="4">
                  <c:v>Entry 6 @2375</c:v>
                </c:pt>
                <c:pt idx="5">
                  <c:v>Entry 7 @2374</c:v>
                </c:pt>
                <c:pt idx="6">
                  <c:v>Entry 8 @2373</c:v>
                </c:pt>
                <c:pt idx="7">
                  <c:v>Entry 9 @2372</c:v>
                </c:pt>
                <c:pt idx="8">
                  <c:v>Entry 10 @2365</c:v>
                </c:pt>
                <c:pt idx="9">
                  <c:v>Entry 11 @2364</c:v>
                </c:pt>
                <c:pt idx="10">
                  <c:v>Entry 12 @2363</c:v>
                </c:pt>
                <c:pt idx="11">
                  <c:v>Entry 13 @2362</c:v>
                </c:pt>
                <c:pt idx="12">
                  <c:v>Entry 14 @2361</c:v>
                </c:pt>
                <c:pt idx="13">
                  <c:v>Entry 15 @2360</c:v>
                </c:pt>
                <c:pt idx="14">
                  <c:v>Entry 16 @2359</c:v>
                </c:pt>
                <c:pt idx="15">
                  <c:v>Entry 17 @2358</c:v>
                </c:pt>
                <c:pt idx="16">
                  <c:v>Entry 18 @2357</c:v>
                </c:pt>
                <c:pt idx="17">
                  <c:v>Entry 19 @2350</c:v>
                </c:pt>
                <c:pt idx="18">
                  <c:v>Entry 20 @2349</c:v>
                </c:pt>
                <c:pt idx="19">
                  <c:v>Entry 21 @2348</c:v>
                </c:pt>
                <c:pt idx="20">
                  <c:v>Entry 22 @2347</c:v>
                </c:pt>
                <c:pt idx="21">
                  <c:v>Entry 23 @2346</c:v>
                </c:pt>
                <c:pt idx="22">
                  <c:v>Entry 24 @2345</c:v>
                </c:pt>
                <c:pt idx="23">
                  <c:v>Entry 25 @2344</c:v>
                </c:pt>
                <c:pt idx="24">
                  <c:v>Entry 26 @2343</c:v>
                </c:pt>
                <c:pt idx="25">
                  <c:v>Entry 27 @2342</c:v>
                </c:pt>
              </c:strCache>
            </c:strRef>
          </c:cat>
          <c:val>
            <c:numRef>
              <c:f>Sheet1!$B$3:$B$28</c:f>
              <c:numCache>
                <c:formatCode>0.00%</c:formatCode>
                <c:ptCount val="26"/>
                <c:pt idx="0">
                  <c:v>8.9999999999999993E-3</c:v>
                </c:pt>
                <c:pt idx="1">
                  <c:v>8.0000000000000002E-3</c:v>
                </c:pt>
                <c:pt idx="2">
                  <c:v>7.0000000000000001E-3</c:v>
                </c:pt>
                <c:pt idx="3">
                  <c:v>6.0000000000000001E-3</c:v>
                </c:pt>
                <c:pt idx="4">
                  <c:v>5.0000000000000001E-3</c:v>
                </c:pt>
                <c:pt idx="5">
                  <c:v>4.0000000000000001E-3</c:v>
                </c:pt>
                <c:pt idx="6">
                  <c:v>3.0000000000000001E-3</c:v>
                </c:pt>
                <c:pt idx="7">
                  <c:v>2E-3</c:v>
                </c:pt>
                <c:pt idx="8">
                  <c:v>0.01</c:v>
                </c:pt>
                <c:pt idx="9">
                  <c:v>8.9999999999999993E-3</c:v>
                </c:pt>
                <c:pt idx="10">
                  <c:v>8.0000000000000002E-3</c:v>
                </c:pt>
                <c:pt idx="11">
                  <c:v>7.0000000000000001E-3</c:v>
                </c:pt>
                <c:pt idx="12">
                  <c:v>6.0000000000000001E-3</c:v>
                </c:pt>
                <c:pt idx="13">
                  <c:v>5.0000000000000001E-3</c:v>
                </c:pt>
                <c:pt idx="14">
                  <c:v>4.0000000000000001E-3</c:v>
                </c:pt>
                <c:pt idx="15">
                  <c:v>3.0000000000000001E-3</c:v>
                </c:pt>
                <c:pt idx="16">
                  <c:v>2E-3</c:v>
                </c:pt>
                <c:pt idx="17">
                  <c:v>0.01</c:v>
                </c:pt>
                <c:pt idx="18">
                  <c:v>8.9999999999999993E-3</c:v>
                </c:pt>
                <c:pt idx="19">
                  <c:v>8.0000000000000002E-3</c:v>
                </c:pt>
                <c:pt idx="20">
                  <c:v>7.0000000000000001E-3</c:v>
                </c:pt>
                <c:pt idx="21">
                  <c:v>6.0000000000000001E-3</c:v>
                </c:pt>
                <c:pt idx="22">
                  <c:v>5.0000000000000001E-3</c:v>
                </c:pt>
                <c:pt idx="23">
                  <c:v>4.0000000000000001E-3</c:v>
                </c:pt>
                <c:pt idx="24">
                  <c:v>3.0000000000000001E-3</c:v>
                </c:pt>
                <c:pt idx="25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88-40C5-A355-9BA5BEB4AD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REWARD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Sheet1!$A$3:$A$28</c:f>
              <c:strCache>
                <c:ptCount val="26"/>
                <c:pt idx="0">
                  <c:v>Entry 2 @2379</c:v>
                </c:pt>
                <c:pt idx="1">
                  <c:v>Entry 3 @2378</c:v>
                </c:pt>
                <c:pt idx="2">
                  <c:v>Entry 4 @2377</c:v>
                </c:pt>
                <c:pt idx="3">
                  <c:v>Entry 5 @2376</c:v>
                </c:pt>
                <c:pt idx="4">
                  <c:v>Entry 6 @2375</c:v>
                </c:pt>
                <c:pt idx="5">
                  <c:v>Entry 7 @2374</c:v>
                </c:pt>
                <c:pt idx="6">
                  <c:v>Entry 8 @2373</c:v>
                </c:pt>
                <c:pt idx="7">
                  <c:v>Entry 9 @2372</c:v>
                </c:pt>
                <c:pt idx="8">
                  <c:v>Entry 10 @2365</c:v>
                </c:pt>
                <c:pt idx="9">
                  <c:v>Entry 11 @2364</c:v>
                </c:pt>
                <c:pt idx="10">
                  <c:v>Entry 12 @2363</c:v>
                </c:pt>
                <c:pt idx="11">
                  <c:v>Entry 13 @2362</c:v>
                </c:pt>
                <c:pt idx="12">
                  <c:v>Entry 14 @2361</c:v>
                </c:pt>
                <c:pt idx="13">
                  <c:v>Entry 15 @2360</c:v>
                </c:pt>
                <c:pt idx="14">
                  <c:v>Entry 16 @2359</c:v>
                </c:pt>
                <c:pt idx="15">
                  <c:v>Entry 17 @2358</c:v>
                </c:pt>
                <c:pt idx="16">
                  <c:v>Entry 18 @2357</c:v>
                </c:pt>
                <c:pt idx="17">
                  <c:v>Entry 19 @2350</c:v>
                </c:pt>
                <c:pt idx="18">
                  <c:v>Entry 20 @2349</c:v>
                </c:pt>
                <c:pt idx="19">
                  <c:v>Entry 21 @2348</c:v>
                </c:pt>
                <c:pt idx="20">
                  <c:v>Entry 22 @2347</c:v>
                </c:pt>
                <c:pt idx="21">
                  <c:v>Entry 23 @2346</c:v>
                </c:pt>
                <c:pt idx="22">
                  <c:v>Entry 24 @2345</c:v>
                </c:pt>
                <c:pt idx="23">
                  <c:v>Entry 25 @2344</c:v>
                </c:pt>
                <c:pt idx="24">
                  <c:v>Entry 26 @2343</c:v>
                </c:pt>
                <c:pt idx="25">
                  <c:v>Entry 27 @2342</c:v>
                </c:pt>
              </c:strCache>
            </c:strRef>
          </c:cat>
          <c:val>
            <c:numRef>
              <c:f>Sheet1!$C$3:$C$28</c:f>
              <c:numCache>
                <c:formatCode>0.00%</c:formatCode>
                <c:ptCount val="26"/>
                <c:pt idx="0">
                  <c:v>1.0999999999999999E-2</c:v>
                </c:pt>
                <c:pt idx="1">
                  <c:v>1.2E-2</c:v>
                </c:pt>
                <c:pt idx="2">
                  <c:v>1.2999999999999999E-2</c:v>
                </c:pt>
                <c:pt idx="3">
                  <c:v>1.4E-2</c:v>
                </c:pt>
                <c:pt idx="4">
                  <c:v>1.4999999999999999E-2</c:v>
                </c:pt>
                <c:pt idx="5">
                  <c:v>1.6E-2</c:v>
                </c:pt>
                <c:pt idx="6">
                  <c:v>1.7000000000000001E-2</c:v>
                </c:pt>
                <c:pt idx="7">
                  <c:v>1.7999999999999999E-2</c:v>
                </c:pt>
                <c:pt idx="8">
                  <c:v>2.5000000000000001E-2</c:v>
                </c:pt>
                <c:pt idx="9">
                  <c:v>2.5999999999999999E-2</c:v>
                </c:pt>
                <c:pt idx="10">
                  <c:v>2.7E-2</c:v>
                </c:pt>
                <c:pt idx="11">
                  <c:v>2.8000000000000001E-2</c:v>
                </c:pt>
                <c:pt idx="12">
                  <c:v>2.9000000000000001E-2</c:v>
                </c:pt>
                <c:pt idx="13">
                  <c:v>0.03</c:v>
                </c:pt>
                <c:pt idx="14">
                  <c:v>3.1E-2</c:v>
                </c:pt>
                <c:pt idx="15">
                  <c:v>3.2000000000000001E-2</c:v>
                </c:pt>
                <c:pt idx="16">
                  <c:v>3.3000000000000002E-2</c:v>
                </c:pt>
                <c:pt idx="17">
                  <c:v>0.04</c:v>
                </c:pt>
                <c:pt idx="18">
                  <c:v>4.1000000000000002E-2</c:v>
                </c:pt>
                <c:pt idx="19">
                  <c:v>4.2000000000000003E-2</c:v>
                </c:pt>
                <c:pt idx="20">
                  <c:v>4.2999999999999997E-2</c:v>
                </c:pt>
                <c:pt idx="21">
                  <c:v>4.3999999999999997E-2</c:v>
                </c:pt>
                <c:pt idx="22">
                  <c:v>4.4999999999999998E-2</c:v>
                </c:pt>
                <c:pt idx="23">
                  <c:v>4.5999999999999999E-2</c:v>
                </c:pt>
                <c:pt idx="24">
                  <c:v>4.7E-2</c:v>
                </c:pt>
                <c:pt idx="25">
                  <c:v>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88-40C5-A355-9BA5BEB4ADF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55757096"/>
        <c:axId val="455758176"/>
      </c:barChart>
      <c:catAx>
        <c:axId val="45575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758176"/>
        <c:crosses val="autoZero"/>
        <c:auto val="1"/>
        <c:lblAlgn val="ctr"/>
        <c:lblOffset val="100"/>
        <c:noMultiLvlLbl val="0"/>
      </c:catAx>
      <c:valAx>
        <c:axId val="455758176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455757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2652450669950286"/>
          <c:y val="3.8528490655940259E-2"/>
          <c:w val="0.24771198064568264"/>
          <c:h val="6.683524720158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88471" y="0"/>
            <a:ext cx="2119542" cy="10287000"/>
            <a:chOff x="0" y="0"/>
            <a:chExt cx="5582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9E0D9">
                <a:alpha val="5098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0"/>
            <a:ext cx="2119542" cy="10287000"/>
            <a:chOff x="0" y="0"/>
            <a:chExt cx="55823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FC3D0">
                <a:alpha val="5098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1071" y="0"/>
            <a:ext cx="2119542" cy="10287000"/>
            <a:chOff x="0" y="0"/>
            <a:chExt cx="55823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9C7C6">
                <a:alpha val="5098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46898" y="-2101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18095" y="925830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391152"/>
            <a:ext cx="16073246" cy="2384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6"/>
              </a:lnSpc>
            </a:pPr>
            <a:r>
              <a:rPr lang="en-US" sz="8770">
                <a:solidFill>
                  <a:srgbClr val="000000"/>
                </a:solidFill>
                <a:latin typeface="RoxboroughCF Bold"/>
              </a:rPr>
              <a:t>Calendar Gold Signal </a:t>
            </a:r>
          </a:p>
          <a:p>
            <a:pPr algn="ctr">
              <a:lnSpc>
                <a:spcPts val="9296"/>
              </a:lnSpc>
            </a:pPr>
            <a:r>
              <a:rPr lang="en-US" sz="8770">
                <a:solidFill>
                  <a:srgbClr val="000000"/>
                </a:solidFill>
                <a:latin typeface="RoxboroughCF Bold"/>
              </a:rPr>
              <a:t>Strategy - 2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931685" y="4079331"/>
            <a:ext cx="765617" cy="719550"/>
            <a:chOff x="0" y="0"/>
            <a:chExt cx="675654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56540" cy="6350000"/>
            </a:xfrm>
            <a:custGeom>
              <a:avLst/>
              <a:gdLst/>
              <a:ahLst/>
              <a:cxnLst/>
              <a:rect l="l" t="t" r="r" b="b"/>
              <a:pathLst>
                <a:path w="6756540" h="6350000">
                  <a:moveTo>
                    <a:pt x="3378270" y="0"/>
                  </a:moveTo>
                  <a:cubicBezTo>
                    <a:pt x="1512503" y="0"/>
                    <a:pt x="0" y="1421496"/>
                    <a:pt x="0" y="3175000"/>
                  </a:cubicBezTo>
                  <a:cubicBezTo>
                    <a:pt x="0" y="4928504"/>
                    <a:pt x="1512503" y="6350000"/>
                    <a:pt x="3378270" y="6350000"/>
                  </a:cubicBezTo>
                  <a:cubicBezTo>
                    <a:pt x="5244037" y="6350000"/>
                    <a:pt x="6756540" y="4928504"/>
                    <a:pt x="6756540" y="3175000"/>
                  </a:cubicBezTo>
                  <a:cubicBezTo>
                    <a:pt x="6756540" y="1421496"/>
                    <a:pt x="5244037" y="0"/>
                    <a:pt x="337827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9072702" y="4066896"/>
            <a:ext cx="483582" cy="6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2"/>
              </a:lnSpc>
              <a:spcBef>
                <a:spcPct val="0"/>
              </a:spcBef>
            </a:pPr>
            <a:r>
              <a:rPr lang="en-US" sz="3780">
                <a:solidFill>
                  <a:srgbClr val="FFFFFF"/>
                </a:solidFill>
                <a:latin typeface="RoxboroughCF Bold"/>
              </a:rPr>
              <a:t>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50248" y="3406627"/>
            <a:ext cx="7528294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Risk Management :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Daily Risk: 5.4% per trade.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Total Loss Per Trade : $54 (5.4% of capital)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Reward Management :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Daily Reward : 12.6% per trade.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Total Profit Per Trade : $126 (12.6% of capital)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931685" y="6468675"/>
            <a:ext cx="751507" cy="719550"/>
            <a:chOff x="0" y="0"/>
            <a:chExt cx="6632022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632022" cy="6350000"/>
            </a:xfrm>
            <a:custGeom>
              <a:avLst/>
              <a:gdLst/>
              <a:ahLst/>
              <a:cxnLst/>
              <a:rect l="l" t="t" r="r" b="b"/>
              <a:pathLst>
                <a:path w="6632022" h="6350000">
                  <a:moveTo>
                    <a:pt x="3316011" y="0"/>
                  </a:moveTo>
                  <a:cubicBezTo>
                    <a:pt x="1484629" y="0"/>
                    <a:pt x="0" y="1421496"/>
                    <a:pt x="0" y="3175000"/>
                  </a:cubicBezTo>
                  <a:cubicBezTo>
                    <a:pt x="0" y="4928504"/>
                    <a:pt x="1484629" y="6350000"/>
                    <a:pt x="3316011" y="6350000"/>
                  </a:cubicBezTo>
                  <a:cubicBezTo>
                    <a:pt x="5147393" y="6350000"/>
                    <a:pt x="6632022" y="4928504"/>
                    <a:pt x="6632022" y="3175000"/>
                  </a:cubicBezTo>
                  <a:cubicBezTo>
                    <a:pt x="6632022" y="1421496"/>
                    <a:pt x="5147393" y="0"/>
                    <a:pt x="331601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9070104" y="6465764"/>
            <a:ext cx="474670" cy="6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2"/>
              </a:lnSpc>
              <a:spcBef>
                <a:spcPct val="0"/>
              </a:spcBef>
            </a:pPr>
            <a:r>
              <a:rPr lang="en-US" sz="3780">
                <a:solidFill>
                  <a:srgbClr val="FFFFFF"/>
                </a:solidFill>
                <a:latin typeface="RoxboroughCF Bold"/>
              </a:rPr>
              <a:t>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20011" y="6649349"/>
            <a:ext cx="701157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Trade Frequency : Only one signal per 24 hours.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931685" y="7788300"/>
            <a:ext cx="751507" cy="719550"/>
            <a:chOff x="0" y="0"/>
            <a:chExt cx="6632022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632022" cy="6350000"/>
            </a:xfrm>
            <a:custGeom>
              <a:avLst/>
              <a:gdLst/>
              <a:ahLst/>
              <a:cxnLst/>
              <a:rect l="l" t="t" r="r" b="b"/>
              <a:pathLst>
                <a:path w="6632022" h="6350000">
                  <a:moveTo>
                    <a:pt x="3316011" y="0"/>
                  </a:moveTo>
                  <a:cubicBezTo>
                    <a:pt x="1484629" y="0"/>
                    <a:pt x="0" y="1421496"/>
                    <a:pt x="0" y="3175000"/>
                  </a:cubicBezTo>
                  <a:cubicBezTo>
                    <a:pt x="0" y="4928504"/>
                    <a:pt x="1484629" y="6350000"/>
                    <a:pt x="3316011" y="6350000"/>
                  </a:cubicBezTo>
                  <a:cubicBezTo>
                    <a:pt x="5147393" y="6350000"/>
                    <a:pt x="6632022" y="4928504"/>
                    <a:pt x="6632022" y="3175000"/>
                  </a:cubicBezTo>
                  <a:cubicBezTo>
                    <a:pt x="6632022" y="1421496"/>
                    <a:pt x="5147393" y="0"/>
                    <a:pt x="331601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9070104" y="7785389"/>
            <a:ext cx="474670" cy="6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2"/>
              </a:lnSpc>
              <a:spcBef>
                <a:spcPct val="0"/>
              </a:spcBef>
            </a:pPr>
            <a:r>
              <a:rPr lang="en-US" sz="3780">
                <a:solidFill>
                  <a:srgbClr val="FFFFFF"/>
                </a:solidFill>
                <a:latin typeface="RoxboroughCF Bold"/>
              </a:rPr>
              <a:t>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920011" y="8004658"/>
            <a:ext cx="6425511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Order Execution Time : </a:t>
            </a:r>
            <a:r>
              <a:rPr lang="en-US" sz="2399">
                <a:solidFill>
                  <a:srgbClr val="000000"/>
                </a:solidFill>
                <a:latin typeface="Canva Sans Bold"/>
              </a:rPr>
              <a:t>1 minute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8931685" y="9107193"/>
            <a:ext cx="751507" cy="719550"/>
            <a:chOff x="0" y="0"/>
            <a:chExt cx="6632022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632022" cy="6350000"/>
            </a:xfrm>
            <a:custGeom>
              <a:avLst/>
              <a:gdLst/>
              <a:ahLst/>
              <a:cxnLst/>
              <a:rect l="l" t="t" r="r" b="b"/>
              <a:pathLst>
                <a:path w="6632022" h="6350000">
                  <a:moveTo>
                    <a:pt x="3316011" y="0"/>
                  </a:moveTo>
                  <a:cubicBezTo>
                    <a:pt x="1484629" y="0"/>
                    <a:pt x="0" y="1421496"/>
                    <a:pt x="0" y="3175000"/>
                  </a:cubicBezTo>
                  <a:cubicBezTo>
                    <a:pt x="0" y="4928504"/>
                    <a:pt x="1484629" y="6350000"/>
                    <a:pt x="3316011" y="6350000"/>
                  </a:cubicBezTo>
                  <a:cubicBezTo>
                    <a:pt x="5147393" y="6350000"/>
                    <a:pt x="6632022" y="4928504"/>
                    <a:pt x="6632022" y="3175000"/>
                  </a:cubicBezTo>
                  <a:cubicBezTo>
                    <a:pt x="6632022" y="1421496"/>
                    <a:pt x="5147393" y="0"/>
                    <a:pt x="331601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9070104" y="9104282"/>
            <a:ext cx="474670" cy="646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RoxboroughCF Bold"/>
              </a:rPr>
              <a:t>8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920011" y="9323551"/>
            <a:ext cx="6425511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Accuracy: 90%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3961192"/>
            <a:ext cx="6249404" cy="541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</a:pPr>
            <a:r>
              <a:rPr lang="en-US" sz="4400" u="sng" dirty="0">
                <a:solidFill>
                  <a:srgbClr val="000000"/>
                </a:solidFill>
                <a:latin typeface="Libre Baskerville Bold"/>
              </a:rPr>
              <a:t>FOCAL SERVICE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934456" y="5143500"/>
            <a:ext cx="6934614" cy="719550"/>
            <a:chOff x="0" y="0"/>
            <a:chExt cx="9246152" cy="95940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983076" cy="959400"/>
              <a:chOff x="0" y="0"/>
              <a:chExt cx="6506707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181071" y="21519"/>
              <a:ext cx="620934" cy="840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2"/>
                </a:lnSpc>
                <a:spcBef>
                  <a:spcPct val="0"/>
                </a:spcBef>
              </a:pPr>
              <a:r>
                <a:rPr lang="en-US" sz="3780">
                  <a:solidFill>
                    <a:srgbClr val="FFFFFF"/>
                  </a:solidFill>
                  <a:latin typeface="RoxboroughCF Bold"/>
                </a:rPr>
                <a:t>1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228980" y="237724"/>
              <a:ext cx="8017173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"/>
                </a:rPr>
                <a:t>Level 1 with 2 entries.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34456" y="6477148"/>
            <a:ext cx="6615173" cy="719550"/>
            <a:chOff x="0" y="0"/>
            <a:chExt cx="8820231" cy="959400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983076" cy="959400"/>
              <a:chOff x="0" y="0"/>
              <a:chExt cx="6506707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9" name="TextBox 39"/>
            <p:cNvSpPr txBox="1"/>
            <p:nvPr/>
          </p:nvSpPr>
          <p:spPr>
            <a:xfrm>
              <a:off x="181071" y="21519"/>
              <a:ext cx="620934" cy="840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2"/>
                </a:lnSpc>
                <a:spcBef>
                  <a:spcPct val="0"/>
                </a:spcBef>
              </a:pPr>
              <a:r>
                <a:rPr lang="en-US" sz="3780">
                  <a:solidFill>
                    <a:srgbClr val="FFFFFF"/>
                  </a:solidFill>
                  <a:latin typeface="RoxboroughCF Bold"/>
                </a:rPr>
                <a:t>2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292868" y="293020"/>
              <a:ext cx="7527363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"/>
                </a:rPr>
                <a:t>Capital Investment : Minimum $1000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34456" y="7872973"/>
            <a:ext cx="6343648" cy="719550"/>
            <a:chOff x="0" y="0"/>
            <a:chExt cx="8458198" cy="959400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983076" cy="959400"/>
              <a:chOff x="0" y="0"/>
              <a:chExt cx="6506707" cy="63500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4" name="TextBox 44"/>
            <p:cNvSpPr txBox="1"/>
            <p:nvPr/>
          </p:nvSpPr>
          <p:spPr>
            <a:xfrm>
              <a:off x="181071" y="21519"/>
              <a:ext cx="620934" cy="837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1"/>
                </a:lnSpc>
                <a:spcBef>
                  <a:spcPct val="0"/>
                </a:spcBef>
              </a:pPr>
              <a:r>
                <a:rPr lang="en-US" sz="3779">
                  <a:solidFill>
                    <a:srgbClr val="FFFFFF"/>
                  </a:solidFill>
                  <a:latin typeface="RoxboroughCF Bold"/>
                </a:rPr>
                <a:t>3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292868" y="285303"/>
              <a:ext cx="7165330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"/>
                </a:rPr>
                <a:t>Lot Size: 0.01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34456" y="9258300"/>
            <a:ext cx="7590212" cy="719550"/>
            <a:chOff x="0" y="0"/>
            <a:chExt cx="10120283" cy="959400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983076" cy="959400"/>
              <a:chOff x="0" y="0"/>
              <a:chExt cx="6506707" cy="63500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9" name="TextBox 49"/>
            <p:cNvSpPr txBox="1"/>
            <p:nvPr/>
          </p:nvSpPr>
          <p:spPr>
            <a:xfrm>
              <a:off x="181071" y="21519"/>
              <a:ext cx="620934" cy="837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1"/>
                </a:lnSpc>
                <a:spcBef>
                  <a:spcPct val="0"/>
                </a:spcBef>
              </a:pPr>
              <a:r>
                <a:rPr lang="en-US" sz="3779">
                  <a:solidFill>
                    <a:srgbClr val="FFFFFF"/>
                  </a:solidFill>
                  <a:latin typeface="RoxboroughCF Bold"/>
                </a:rPr>
                <a:t>4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292868" y="285303"/>
              <a:ext cx="8827415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 Bold"/>
                </a:rPr>
                <a:t>Trading tool will be given to place the order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5686" y="8711718"/>
            <a:ext cx="2230596" cy="546582"/>
          </a:xfrm>
          <a:custGeom>
            <a:avLst/>
            <a:gdLst/>
            <a:ahLst/>
            <a:cxnLst/>
            <a:rect l="l" t="t" r="r" b="b"/>
            <a:pathLst>
              <a:path w="2230596" h="546582">
                <a:moveTo>
                  <a:pt x="0" y="0"/>
                </a:moveTo>
                <a:lnTo>
                  <a:pt x="2230596" y="0"/>
                </a:lnTo>
                <a:lnTo>
                  <a:pt x="2230596" y="546582"/>
                </a:lnTo>
                <a:lnTo>
                  <a:pt x="0" y="54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2320"/>
            </a:blip>
            <a:stretch>
              <a:fillRect l="-43250" t="-36060" r="-42553" b="-377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89216" y="0"/>
            <a:ext cx="13309568" cy="10287000"/>
          </a:xfrm>
          <a:custGeom>
            <a:avLst/>
            <a:gdLst/>
            <a:ahLst/>
            <a:cxnLst/>
            <a:rect l="l" t="t" r="r" b="b"/>
            <a:pathLst>
              <a:path w="13309568" h="10287000">
                <a:moveTo>
                  <a:pt x="0" y="0"/>
                </a:moveTo>
                <a:lnTo>
                  <a:pt x="13309568" y="0"/>
                </a:lnTo>
                <a:lnTo>
                  <a:pt x="133095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5412" y="9433781"/>
            <a:ext cx="2230596" cy="546582"/>
          </a:xfrm>
          <a:custGeom>
            <a:avLst/>
            <a:gdLst/>
            <a:ahLst/>
            <a:cxnLst/>
            <a:rect l="l" t="t" r="r" b="b"/>
            <a:pathLst>
              <a:path w="2230596" h="546582">
                <a:moveTo>
                  <a:pt x="0" y="0"/>
                </a:moveTo>
                <a:lnTo>
                  <a:pt x="2230596" y="0"/>
                </a:lnTo>
                <a:lnTo>
                  <a:pt x="2230596" y="546582"/>
                </a:lnTo>
                <a:lnTo>
                  <a:pt x="0" y="54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2320"/>
            </a:blip>
            <a:stretch>
              <a:fillRect l="-43250" t="-36060" r="-42553" b="-377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03652" y="0"/>
            <a:ext cx="12280696" cy="10287000"/>
          </a:xfrm>
          <a:custGeom>
            <a:avLst/>
            <a:gdLst/>
            <a:ahLst/>
            <a:cxnLst/>
            <a:rect l="l" t="t" r="r" b="b"/>
            <a:pathLst>
              <a:path w="12280696" h="10287000">
                <a:moveTo>
                  <a:pt x="0" y="0"/>
                </a:moveTo>
                <a:lnTo>
                  <a:pt x="12280696" y="0"/>
                </a:lnTo>
                <a:lnTo>
                  <a:pt x="122806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6489" y="2256550"/>
            <a:ext cx="6561789" cy="7719752"/>
          </a:xfrm>
          <a:custGeom>
            <a:avLst/>
            <a:gdLst/>
            <a:ahLst/>
            <a:cxnLst/>
            <a:rect l="l" t="t" r="r" b="b"/>
            <a:pathLst>
              <a:path w="6561789" h="7719752">
                <a:moveTo>
                  <a:pt x="0" y="0"/>
                </a:moveTo>
                <a:lnTo>
                  <a:pt x="6561789" y="0"/>
                </a:lnTo>
                <a:lnTo>
                  <a:pt x="6561789" y="7719752"/>
                </a:lnTo>
                <a:lnTo>
                  <a:pt x="0" y="7719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77969" y="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49166" y="94684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53305" y="-190824"/>
            <a:ext cx="10219049" cy="133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54317D"/>
                </a:solidFill>
                <a:latin typeface="Libre Baskerville Bold"/>
              </a:rPr>
              <a:t>0.10 LOT TRADED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78335" y="533400"/>
            <a:ext cx="636576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3131"/>
                </a:solidFill>
                <a:latin typeface="Libre Baskerville Bold"/>
              </a:rPr>
              <a:t>RISK CALCULATION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5608" y="3158936"/>
            <a:ext cx="114574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 @ 2380 - 2370 = $100 Loss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1870" y="5162132"/>
            <a:ext cx="3783119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5757"/>
                </a:solidFill>
                <a:latin typeface="Libre Baskerville Bold"/>
              </a:rPr>
              <a:t>SL @ 2370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5757"/>
              </a:solidFill>
              <a:latin typeface="Libre Baskerville Bold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5757"/>
                </a:solidFill>
                <a:latin typeface="Libre Baskerville Bold"/>
              </a:rPr>
              <a:t>$540 Loss (Level 1)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5757"/>
                </a:solidFill>
                <a:latin typeface="Libre Baskerville Bold"/>
              </a:rPr>
              <a:t>ROI = 5.4%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91635" y="2814146"/>
            <a:ext cx="114574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2 @ 2379 - 2370 = $90 Loss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37433" y="3158936"/>
            <a:ext cx="122880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3 @ 2378 - 2370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$80 Loss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32865" y="4406297"/>
            <a:ext cx="122880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4 @ 2377 - 2370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$70 Loss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85786" y="5903193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5 @ 2376 - 2370 = $60 Loss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30393" y="7276682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6 @ 2375 - 2370 = $50 Loss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08643" y="8491689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7 @ 2374 - 2370 = $40 Loss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67792" y="8836478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8 @ 2373 - 2370 = $30 Loss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7417" y="8568722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9 @ 2372 - 2370 = $20 Loss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149166" y="2256550"/>
            <a:ext cx="6561789" cy="7719752"/>
          </a:xfrm>
          <a:custGeom>
            <a:avLst/>
            <a:gdLst/>
            <a:ahLst/>
            <a:cxnLst/>
            <a:rect l="l" t="t" r="r" b="b"/>
            <a:pathLst>
              <a:path w="6561789" h="7719752">
                <a:moveTo>
                  <a:pt x="0" y="0"/>
                </a:moveTo>
                <a:lnTo>
                  <a:pt x="6561789" y="0"/>
                </a:lnTo>
                <a:lnTo>
                  <a:pt x="6561789" y="7719752"/>
                </a:lnTo>
                <a:lnTo>
                  <a:pt x="0" y="7719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738285" y="3076210"/>
            <a:ext cx="114574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10 @ 2365 - 2355 = $100 Loss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22764" y="5050831"/>
            <a:ext cx="3868844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5757"/>
                </a:solidFill>
                <a:latin typeface="Libre Baskerville Bold"/>
              </a:rPr>
              <a:t>SL @ 2355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5757"/>
              </a:solidFill>
              <a:latin typeface="Libre Baskerville Bold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5757"/>
                </a:solidFill>
                <a:latin typeface="Libre Baskerville Bold"/>
              </a:rPr>
              <a:t>$540 Loss (Level 2)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5757"/>
                </a:solidFill>
                <a:latin typeface="Libre Baskerville Bold"/>
              </a:rPr>
              <a:t>ROI = 5.4%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284312" y="2590236"/>
            <a:ext cx="114574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11 @ 2364 - 2355 = $90 Loss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830111" y="3076210"/>
            <a:ext cx="122880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12 @ 2363 - 2355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$80 Loss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825542" y="4323571"/>
            <a:ext cx="122880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13 @ 2362 - 2355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$70 Loss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278463" y="5820467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14 @ 2361 - 2355 = $60 Loss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923071" y="7193956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15 @ 2360 - 2355 = $50 Loss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801320" y="8408963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16 @ 2359 - 2355 = $40 Loss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260469" y="8753753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17 @ 2358 - 2355 = $30 Loss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710094" y="8485996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18 @ 2357 - 2355 = $20 Loss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62649" y="1656475"/>
            <a:ext cx="6122700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3131"/>
                </a:solidFill>
                <a:latin typeface="Libre Baskerville Bold"/>
              </a:rPr>
              <a:t>Level 1 : 2380-2375 | SL - 2370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215728" y="1656475"/>
            <a:ext cx="642866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3131"/>
                </a:solidFill>
                <a:latin typeface="Libre Baskerville Bold"/>
              </a:rPr>
              <a:t>Level 2 : 2365-2360 | SL - 2355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628961" y="5610917"/>
            <a:ext cx="378311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u="sng">
                <a:solidFill>
                  <a:srgbClr val="FF5757"/>
                </a:solidFill>
                <a:latin typeface="Libre Baskerville Bold"/>
              </a:rPr>
              <a:t>TOTAL $1080 LOSS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56170" y="9106178"/>
            <a:ext cx="497566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 u="sng">
                <a:solidFill>
                  <a:srgbClr val="FF5757"/>
                </a:solidFill>
                <a:latin typeface="Libre Baskerville Bold"/>
              </a:rPr>
              <a:t>RISK FORMULA : 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Libre Baskerville"/>
              </a:rPr>
              <a:t>=Entry - SL = $__ Profit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ibre Baskerville"/>
              </a:rPr>
              <a:t>RISK = $__ Profit * 100 / CAPITAL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49166" y="94684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203657" y="2297912"/>
            <a:ext cx="6561789" cy="7719752"/>
          </a:xfrm>
          <a:custGeom>
            <a:avLst/>
            <a:gdLst/>
            <a:ahLst/>
            <a:cxnLst/>
            <a:rect l="l" t="t" r="r" b="b"/>
            <a:pathLst>
              <a:path w="6561789" h="7719752">
                <a:moveTo>
                  <a:pt x="6561789" y="0"/>
                </a:moveTo>
                <a:lnTo>
                  <a:pt x="0" y="0"/>
                </a:lnTo>
                <a:lnTo>
                  <a:pt x="0" y="7719753"/>
                </a:lnTo>
                <a:lnTo>
                  <a:pt x="6561789" y="7719753"/>
                </a:lnTo>
                <a:lnTo>
                  <a:pt x="656178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77969" y="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30127" y="2231734"/>
            <a:ext cx="6561789" cy="7719752"/>
          </a:xfrm>
          <a:custGeom>
            <a:avLst/>
            <a:gdLst/>
            <a:ahLst/>
            <a:cxnLst/>
            <a:rect l="l" t="t" r="r" b="b"/>
            <a:pathLst>
              <a:path w="6561789" h="7719752">
                <a:moveTo>
                  <a:pt x="6561790" y="0"/>
                </a:moveTo>
                <a:lnTo>
                  <a:pt x="0" y="0"/>
                </a:lnTo>
                <a:lnTo>
                  <a:pt x="0" y="7719752"/>
                </a:lnTo>
                <a:lnTo>
                  <a:pt x="6561790" y="7719752"/>
                </a:lnTo>
                <a:lnTo>
                  <a:pt x="656179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70701" y="5107107"/>
            <a:ext cx="3783119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TP @ 2390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3B75BA"/>
              </a:solidFill>
              <a:latin typeface="Libre Baskerville Bold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Total $1260 Profit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ROI = 12.6%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3305" y="-190824"/>
            <a:ext cx="10219049" cy="133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54317D"/>
                </a:solidFill>
                <a:latin typeface="Libre Baskerville Bold"/>
              </a:rPr>
              <a:t>0.10 LOT TRADED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78335" y="533400"/>
            <a:ext cx="728711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REWARD CALCULATION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97728" y="5605339"/>
            <a:ext cx="430416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u="sng">
                <a:solidFill>
                  <a:srgbClr val="3B75BA"/>
                </a:solidFill>
                <a:latin typeface="Libre Baskerville Bold"/>
              </a:rPr>
              <a:t>TOTAL $3870 PROFIT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54624" y="5107107"/>
            <a:ext cx="3783119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TP @ 2390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3B75BA"/>
              </a:solidFill>
              <a:latin typeface="Libre Baskerville Bold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Total $2610 Profit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ROI = 26.1%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22006" y="1634658"/>
            <a:ext cx="200713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LEVEL - 1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11022" y="2584287"/>
            <a:ext cx="112326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2 @ 2390 - 2379 = $110 Profit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06116" y="3044006"/>
            <a:ext cx="112390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3 @ 2390 - 2378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$120 Profit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3428" y="4176437"/>
            <a:ext cx="112012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4 @ 2390 - 2377 = $130 Profit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3175" y="5698070"/>
            <a:ext cx="113127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5 @ 2390 - 2376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$140 Profit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7221658"/>
            <a:ext cx="130234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6 @ 2390 - 2375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$150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Profit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13551" y="8425510"/>
            <a:ext cx="112448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7 @ 2390 - 2374 = $160 Profit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51153" y="8770300"/>
            <a:ext cx="112005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8 @ 2390 - 2373 = $170 Profit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95062" y="8425510"/>
            <a:ext cx="112824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9 @ 2390 - 2372 = $180 Profit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15287" y="3044006"/>
            <a:ext cx="114574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 @ 2390 - 2380 = $100 Profit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05231" y="1700837"/>
            <a:ext cx="198774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LEVEL -2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484551" y="2814146"/>
            <a:ext cx="112326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11 @ 2390 - 2364 = $260 Profit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44230" y="3295646"/>
            <a:ext cx="112390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12 @ 2390 - 2363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$270 Profit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24443" y="4406297"/>
            <a:ext cx="1252479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13 @ 2390 - 2362 = $280 Profit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69564" y="5812999"/>
            <a:ext cx="121069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14 @ 2390 - 2361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$290 Profit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746406" y="7289027"/>
            <a:ext cx="129782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15 @ 2390 - 2360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$300 Profit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87080" y="8491689"/>
            <a:ext cx="112448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16 @ 2390 - 2359 = $310 Profit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524682" y="8836478"/>
            <a:ext cx="112005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17 @ 2390 - 2358 = $320 Profit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068592" y="8491689"/>
            <a:ext cx="112824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18 @ 2390 - 2357 = $330 Profit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988816" y="3257000"/>
            <a:ext cx="114574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10 @ 2390 - 2365 = $250 Profit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997728" y="9036590"/>
            <a:ext cx="491829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3B75BA"/>
                </a:solidFill>
                <a:latin typeface="Libre Baskerville Bold"/>
              </a:rPr>
              <a:t>REWARD FORMULA :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ibre Baskerville"/>
              </a:rPr>
              <a:t>=Entry - TP = $__Profit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ibre Baskerville"/>
              </a:rPr>
              <a:t>Reward = $__Profit * 100 / Capital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C37AAA3E-5835-B810-1B02-7DC99A36B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1503933"/>
              </p:ext>
            </p:extLst>
          </p:nvPr>
        </p:nvGraphicFramePr>
        <p:xfrm>
          <a:off x="8915400" y="186612"/>
          <a:ext cx="9067800" cy="9376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3B0C2B67-7798-4888-B6BC-5DC80FFB53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767985"/>
              </p:ext>
            </p:extLst>
          </p:nvPr>
        </p:nvGraphicFramePr>
        <p:xfrm>
          <a:off x="95518" y="266700"/>
          <a:ext cx="9067800" cy="9376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116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88471" y="0"/>
            <a:ext cx="2119542" cy="10287000"/>
            <a:chOff x="0" y="0"/>
            <a:chExt cx="5582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9E0D9">
                <a:alpha val="5098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0"/>
            <a:ext cx="2119542" cy="10287000"/>
            <a:chOff x="0" y="0"/>
            <a:chExt cx="55823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FC3D0">
                <a:alpha val="5098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1071" y="0"/>
            <a:ext cx="2119542" cy="10287000"/>
            <a:chOff x="0" y="0"/>
            <a:chExt cx="55823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9C7C6">
                <a:alpha val="5098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46898" y="-2101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18095" y="925830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028700"/>
            <a:ext cx="6896100" cy="541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</a:pPr>
            <a:r>
              <a:rPr lang="en-US" sz="4400" u="sng" dirty="0">
                <a:solidFill>
                  <a:srgbClr val="000000"/>
                </a:solidFill>
                <a:latin typeface="Libre Baskerville Bold"/>
              </a:rPr>
              <a:t>PLATINUM SERVICE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47779" y="3484772"/>
            <a:ext cx="7590212" cy="5249329"/>
            <a:chOff x="0" y="0"/>
            <a:chExt cx="10120283" cy="699910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983076" cy="959400"/>
              <a:chOff x="0" y="0"/>
              <a:chExt cx="6506707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81071" y="31044"/>
              <a:ext cx="620934" cy="827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2"/>
                </a:lnSpc>
                <a:spcBef>
                  <a:spcPct val="0"/>
                </a:spcBef>
              </a:pPr>
              <a:r>
                <a:rPr lang="en-US" sz="3780">
                  <a:solidFill>
                    <a:srgbClr val="FFFFFF"/>
                  </a:solidFill>
                  <a:latin typeface="Canva Sans Bold"/>
                </a:rPr>
                <a:t>1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41680" y="247925"/>
              <a:ext cx="8017173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"/>
                </a:rPr>
                <a:t>Multiple entries for the trade.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2000800"/>
              <a:ext cx="983076" cy="959400"/>
              <a:chOff x="0" y="0"/>
              <a:chExt cx="6506707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81071" y="2031844"/>
              <a:ext cx="620934" cy="827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2"/>
                </a:lnSpc>
                <a:spcBef>
                  <a:spcPct val="0"/>
                </a:spcBef>
              </a:pPr>
              <a:r>
                <a:rPr lang="en-US" sz="3780">
                  <a:solidFill>
                    <a:srgbClr val="FFFFFF"/>
                  </a:solidFill>
                  <a:latin typeface="Canva Sans Bold"/>
                </a:rPr>
                <a:t>2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92868" y="2286103"/>
              <a:ext cx="8488633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"/>
                </a:rPr>
                <a:t>Capital Investment : Minimum $100k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3975803"/>
              <a:ext cx="983076" cy="959400"/>
              <a:chOff x="0" y="0"/>
              <a:chExt cx="6506707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181071" y="4006847"/>
              <a:ext cx="620934" cy="827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1"/>
                </a:lnSpc>
                <a:spcBef>
                  <a:spcPct val="0"/>
                </a:spcBef>
              </a:pPr>
              <a:r>
                <a:rPr lang="en-US" sz="3779">
                  <a:solidFill>
                    <a:srgbClr val="FFFFFF"/>
                  </a:solidFill>
                  <a:latin typeface="Canva Sans Bold"/>
                </a:rPr>
                <a:t>3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92868" y="4261105"/>
              <a:ext cx="7165330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"/>
                </a:rPr>
                <a:t>Lot Size: 1.0 lot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6039706"/>
              <a:ext cx="983076" cy="959400"/>
              <a:chOff x="0" y="0"/>
              <a:chExt cx="6506707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81071" y="6061225"/>
              <a:ext cx="620934" cy="837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1"/>
                </a:lnSpc>
                <a:spcBef>
                  <a:spcPct val="0"/>
                </a:spcBef>
              </a:pPr>
              <a:r>
                <a:rPr lang="en-US" sz="3779">
                  <a:solidFill>
                    <a:srgbClr val="FFFFFF"/>
                  </a:solidFill>
                  <a:latin typeface="RoxboroughCF Bold"/>
                </a:rPr>
                <a:t>4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92868" y="6325008"/>
              <a:ext cx="8827415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 Bold"/>
                </a:rPr>
                <a:t>Trading tool will be given to place the order 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707793" y="1550923"/>
            <a:ext cx="8207370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Risk Management :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Daily Risk: 16.2% of the capital.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Reward Management :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Daily Reward : 78.3% of the capital.</a:t>
            </a:r>
          </a:p>
          <a:p>
            <a:pPr algn="l">
              <a:lnSpc>
                <a:spcPts val="2879"/>
              </a:lnSpc>
            </a:pPr>
            <a:endParaRPr lang="en-US" sz="240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795378" y="4153926"/>
            <a:ext cx="6879093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No overnight holding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795378" y="6178401"/>
            <a:ext cx="630409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Instant/Pending Orders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8758747" y="2086499"/>
            <a:ext cx="751151" cy="719550"/>
            <a:chOff x="0" y="0"/>
            <a:chExt cx="6628873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628873" cy="6350000"/>
            </a:xfrm>
            <a:custGeom>
              <a:avLst/>
              <a:gdLst/>
              <a:ahLst/>
              <a:cxnLst/>
              <a:rect l="l" t="t" r="r" b="b"/>
              <a:pathLst>
                <a:path w="6628873" h="6350000">
                  <a:moveTo>
                    <a:pt x="3314436" y="0"/>
                  </a:moveTo>
                  <a:cubicBezTo>
                    <a:pt x="1483924" y="0"/>
                    <a:pt x="0" y="1421496"/>
                    <a:pt x="0" y="3175000"/>
                  </a:cubicBezTo>
                  <a:cubicBezTo>
                    <a:pt x="0" y="4928504"/>
                    <a:pt x="1483924" y="6350000"/>
                    <a:pt x="3314436" y="6350000"/>
                  </a:cubicBezTo>
                  <a:cubicBezTo>
                    <a:pt x="5144949" y="6350000"/>
                    <a:pt x="6628873" y="4928504"/>
                    <a:pt x="6628873" y="3175000"/>
                  </a:cubicBezTo>
                  <a:cubicBezTo>
                    <a:pt x="6628873" y="1421496"/>
                    <a:pt x="5144949" y="0"/>
                    <a:pt x="331443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8897100" y="2083588"/>
            <a:ext cx="474444" cy="6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2"/>
              </a:lnSpc>
              <a:spcBef>
                <a:spcPct val="0"/>
              </a:spcBef>
            </a:pPr>
            <a:r>
              <a:rPr lang="en-US" sz="3780">
                <a:solidFill>
                  <a:srgbClr val="FFFFFF"/>
                </a:solidFill>
                <a:latin typeface="RoxboroughCF Bold"/>
              </a:rPr>
              <a:t>5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8791946" y="3967776"/>
            <a:ext cx="737307" cy="719550"/>
            <a:chOff x="0" y="0"/>
            <a:chExt cx="6506707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506707" cy="6350000"/>
            </a:xfrm>
            <a:custGeom>
              <a:avLst/>
              <a:gdLst/>
              <a:ahLst/>
              <a:cxnLst/>
              <a:rect l="l" t="t" r="r" b="b"/>
              <a:pathLst>
                <a:path w="6506707" h="6350000">
                  <a:moveTo>
                    <a:pt x="3253353" y="0"/>
                  </a:moveTo>
                  <a:cubicBezTo>
                    <a:pt x="1456576" y="0"/>
                    <a:pt x="0" y="1421496"/>
                    <a:pt x="0" y="3175000"/>
                  </a:cubicBezTo>
                  <a:cubicBezTo>
                    <a:pt x="0" y="4928504"/>
                    <a:pt x="1456576" y="6350000"/>
                    <a:pt x="3253353" y="6350000"/>
                  </a:cubicBezTo>
                  <a:cubicBezTo>
                    <a:pt x="5050131" y="6350000"/>
                    <a:pt x="6506707" y="4928504"/>
                    <a:pt x="6506707" y="3175000"/>
                  </a:cubicBezTo>
                  <a:cubicBezTo>
                    <a:pt x="6506707" y="1421496"/>
                    <a:pt x="5050131" y="0"/>
                    <a:pt x="32533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8927749" y="3964865"/>
            <a:ext cx="465701" cy="6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2"/>
              </a:lnSpc>
              <a:spcBef>
                <a:spcPct val="0"/>
              </a:spcBef>
            </a:pPr>
            <a:r>
              <a:rPr lang="en-US" sz="3780">
                <a:solidFill>
                  <a:srgbClr val="FFFFFF"/>
                </a:solidFill>
                <a:latin typeface="RoxboroughCF Bold"/>
              </a:rPr>
              <a:t>6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8758747" y="5990076"/>
            <a:ext cx="737307" cy="719550"/>
            <a:chOff x="0" y="0"/>
            <a:chExt cx="6506707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506707" cy="6350000"/>
            </a:xfrm>
            <a:custGeom>
              <a:avLst/>
              <a:gdLst/>
              <a:ahLst/>
              <a:cxnLst/>
              <a:rect l="l" t="t" r="r" b="b"/>
              <a:pathLst>
                <a:path w="6506707" h="6350000">
                  <a:moveTo>
                    <a:pt x="3253353" y="0"/>
                  </a:moveTo>
                  <a:cubicBezTo>
                    <a:pt x="1456576" y="0"/>
                    <a:pt x="0" y="1421496"/>
                    <a:pt x="0" y="3175000"/>
                  </a:cubicBezTo>
                  <a:cubicBezTo>
                    <a:pt x="0" y="4928504"/>
                    <a:pt x="1456576" y="6350000"/>
                    <a:pt x="3253353" y="6350000"/>
                  </a:cubicBezTo>
                  <a:cubicBezTo>
                    <a:pt x="5050131" y="6350000"/>
                    <a:pt x="6506707" y="4928504"/>
                    <a:pt x="6506707" y="3175000"/>
                  </a:cubicBezTo>
                  <a:cubicBezTo>
                    <a:pt x="6506707" y="1421496"/>
                    <a:pt x="5050131" y="0"/>
                    <a:pt x="32533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8894550" y="5987165"/>
            <a:ext cx="465701" cy="6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2"/>
              </a:lnSpc>
              <a:spcBef>
                <a:spcPct val="0"/>
              </a:spcBef>
            </a:pPr>
            <a:r>
              <a:rPr lang="en-US" sz="3780">
                <a:solidFill>
                  <a:srgbClr val="FFFFFF"/>
                </a:solidFill>
                <a:latin typeface="RoxboroughCF Bold"/>
              </a:rPr>
              <a:t>7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8758747" y="8014551"/>
            <a:ext cx="737307" cy="719550"/>
            <a:chOff x="0" y="0"/>
            <a:chExt cx="6506707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506707" cy="6350000"/>
            </a:xfrm>
            <a:custGeom>
              <a:avLst/>
              <a:gdLst/>
              <a:ahLst/>
              <a:cxnLst/>
              <a:rect l="l" t="t" r="r" b="b"/>
              <a:pathLst>
                <a:path w="6506707" h="6350000">
                  <a:moveTo>
                    <a:pt x="3253353" y="0"/>
                  </a:moveTo>
                  <a:cubicBezTo>
                    <a:pt x="1456576" y="0"/>
                    <a:pt x="0" y="1421496"/>
                    <a:pt x="0" y="3175000"/>
                  </a:cubicBezTo>
                  <a:cubicBezTo>
                    <a:pt x="0" y="4928504"/>
                    <a:pt x="1456576" y="6350000"/>
                    <a:pt x="3253353" y="6350000"/>
                  </a:cubicBezTo>
                  <a:cubicBezTo>
                    <a:pt x="5050131" y="6350000"/>
                    <a:pt x="6506707" y="4928504"/>
                    <a:pt x="6506707" y="3175000"/>
                  </a:cubicBezTo>
                  <a:cubicBezTo>
                    <a:pt x="6506707" y="1421496"/>
                    <a:pt x="5050131" y="0"/>
                    <a:pt x="32533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8894550" y="8011640"/>
            <a:ext cx="465701" cy="646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RoxboroughCF Bold"/>
              </a:rPr>
              <a:t>8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795378" y="8230909"/>
            <a:ext cx="630409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Accuracy : 99%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6595" y="426060"/>
            <a:ext cx="515350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0"/>
              </a:lnSpc>
            </a:pPr>
            <a:r>
              <a:rPr lang="en-US" sz="2675" u="sng">
                <a:solidFill>
                  <a:srgbClr val="000000"/>
                </a:solidFill>
                <a:latin typeface="Canva Sans"/>
              </a:rPr>
              <a:t>Instrument : </a:t>
            </a:r>
            <a:r>
              <a:rPr lang="en-US" sz="2675" u="sng">
                <a:solidFill>
                  <a:srgbClr val="000000"/>
                </a:solidFill>
                <a:latin typeface="Canva Sans Bold"/>
              </a:rPr>
              <a:t>BUY XAUUSD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77075" y="1182218"/>
            <a:ext cx="4641103" cy="610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 Bold"/>
              </a:rPr>
              <a:t>Level 1 : 2380-2375 | SL - 2370</a:t>
            </a:r>
          </a:p>
          <a:p>
            <a:pPr algn="l">
              <a:lnSpc>
                <a:spcPts val="2405"/>
              </a:lnSpc>
            </a:pPr>
            <a:endParaRPr lang="en-US" sz="2004">
              <a:solidFill>
                <a:srgbClr val="000000"/>
              </a:solidFill>
              <a:latin typeface="Canva Sans Bold"/>
            </a:endParaRP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1 : 2380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2 : 2379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3 : 2378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4 : 2377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5 : 2376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6 : 2375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7 : 2374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8 : 2373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9 : 2372</a:t>
            </a:r>
          </a:p>
          <a:p>
            <a:pPr algn="l">
              <a:lnSpc>
                <a:spcPts val="2405"/>
              </a:lnSpc>
            </a:pPr>
            <a:endParaRPr lang="en-US" sz="2004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Breakeven point : 2376.5 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Stop Loss (SL) : 2370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Take Profit (TP) : 2390</a:t>
            </a:r>
          </a:p>
          <a:p>
            <a:pPr algn="l">
              <a:lnSpc>
                <a:spcPts val="2405"/>
              </a:lnSpc>
            </a:pPr>
            <a:endParaRPr lang="en-US" sz="2004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Risk and Reward Analysis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Risk to Reward Ratio : 5.4/12.6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Capital : $100k</a:t>
            </a:r>
          </a:p>
          <a:p>
            <a:pPr marL="0" lvl="0" indent="0"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Trading Lot Size : 1.0 lot/entry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7075" y="7638022"/>
            <a:ext cx="4166167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u="sng">
                <a:solidFill>
                  <a:srgbClr val="FF5757"/>
                </a:solidFill>
                <a:latin typeface="Canva Sans Bold"/>
              </a:rPr>
              <a:t>RISK FORMULA : 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</a:rPr>
              <a:t>=Entry - SL = $__ Profit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anva Sans"/>
              </a:rPr>
              <a:t>RISK = $__ Profit * 100 / CAPITAL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7075" y="8870340"/>
            <a:ext cx="429254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3B75BA"/>
                </a:solidFill>
                <a:latin typeface="Canva Sans Bold"/>
              </a:rPr>
              <a:t>REWARD FORMULA :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anva Sans"/>
              </a:rPr>
              <a:t>=Entry - TP = $__Profit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anva Sans"/>
              </a:rPr>
              <a:t>Reward = $__Profit * 100 / Capital</a:t>
            </a:r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442114" y="266032"/>
          <a:ext cx="11389339" cy="9713238"/>
        </p:xfrm>
        <a:graphic>
          <a:graphicData uri="http://schemas.openxmlformats.org/drawingml/2006/table">
            <a:tbl>
              <a:tblPr/>
              <a:tblGrid>
                <a:gridCol w="2138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58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0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520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Number of Entries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SL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TP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Lot size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Risk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6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348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$900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$1100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6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$800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$1200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10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$700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$1300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6515">
                <a:tc gridSpan="7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436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$600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$1400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348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$500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$1500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6348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$1600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348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$1700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6348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$1800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5877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Total Risk/ 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9 Lot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$5400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$12600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46598" y="828581"/>
            <a:ext cx="4641103" cy="580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5"/>
              </a:lnSpc>
            </a:pPr>
            <a:r>
              <a:rPr lang="en-US" sz="2004" u="sng" dirty="0">
                <a:solidFill>
                  <a:srgbClr val="000000"/>
                </a:solidFill>
                <a:latin typeface="Canva Sans Bold"/>
              </a:rPr>
              <a:t>Level 2 : 2365-2360 | SL - 2355</a:t>
            </a:r>
          </a:p>
          <a:p>
            <a:pPr algn="l">
              <a:lnSpc>
                <a:spcPts val="2405"/>
              </a:lnSpc>
            </a:pPr>
            <a:endParaRPr lang="en-US" sz="2004" u="sng" dirty="0">
              <a:solidFill>
                <a:srgbClr val="000000"/>
              </a:solidFill>
              <a:latin typeface="Canva Sans Bold"/>
            </a:endParaRP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10 : 2365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11 : 2364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12 : 2363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13 : 2362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14 : 2361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15 : 2360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16 : 2359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17 : 2358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18 : 2357</a:t>
            </a:r>
          </a:p>
          <a:p>
            <a:pPr algn="l">
              <a:lnSpc>
                <a:spcPts val="2405"/>
              </a:lnSpc>
            </a:pPr>
            <a:endParaRPr lang="en-US" sz="2004" dirty="0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Stop Loss (SL 2) : 2355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Take Profit (TP) : 2390</a:t>
            </a:r>
          </a:p>
          <a:p>
            <a:pPr algn="l">
              <a:lnSpc>
                <a:spcPts val="2405"/>
              </a:lnSpc>
            </a:pPr>
            <a:endParaRPr lang="en-US" sz="2004" dirty="0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Risk and Reward Analysis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Risk to Reward Ratio : 5.4/26.1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Capital : $10k</a:t>
            </a:r>
          </a:p>
          <a:p>
            <a:pPr marL="0" lvl="0" indent="0"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Trading Lot Size : 0.10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00229" y="660486"/>
          <a:ext cx="11602411" cy="8966028"/>
        </p:xfrm>
        <a:graphic>
          <a:graphicData uri="http://schemas.openxmlformats.org/drawingml/2006/table">
            <a:tbl>
              <a:tblPr/>
              <a:tblGrid>
                <a:gridCol w="2351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57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07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604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Number of Entries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SL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TP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Lot size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Risk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$2500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$900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$2600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26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$800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$2700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$700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$2800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442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$600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$2900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$500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$3100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$3200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$3300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58857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Total Risk/ 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9.0 Lot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$5400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$26100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36005" y="1096208"/>
            <a:ext cx="4472398" cy="580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 Bold"/>
              </a:rPr>
              <a:t>Level 3  : 2350-2345 | SL - 2340</a:t>
            </a:r>
          </a:p>
          <a:p>
            <a:pPr algn="l">
              <a:lnSpc>
                <a:spcPts val="2400"/>
              </a:lnSpc>
            </a:pPr>
            <a:endParaRPr lang="en-US" sz="2000" dirty="0">
              <a:solidFill>
                <a:srgbClr val="000000"/>
              </a:solidFill>
              <a:latin typeface="Canva Sans Bold"/>
            </a:endParaRP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Entry 19 : 2350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Entry 20 : 2349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Entry 21 : 2348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Entry 22 : 2347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Entry 23 : 2346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Entry 24 : 2345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Entry 25 : 2344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Entry 26 : 2343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Entry 27 : 2342</a:t>
            </a:r>
          </a:p>
          <a:p>
            <a:pPr algn="l">
              <a:lnSpc>
                <a:spcPts val="2400"/>
              </a:lnSpc>
            </a:pPr>
            <a:endParaRPr lang="en-US" sz="2000" dirty="0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Stop Loss (SL 3) : 2340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Take Profit (TP) : 2390</a:t>
            </a:r>
          </a:p>
          <a:p>
            <a:pPr algn="l">
              <a:lnSpc>
                <a:spcPts val="2400"/>
              </a:lnSpc>
            </a:pPr>
            <a:endParaRPr lang="en-US" sz="2000" dirty="0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Risk and Reward Analysis</a:t>
            </a:r>
          </a:p>
          <a:p>
            <a:pPr algn="l">
              <a:lnSpc>
                <a:spcPts val="2405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Risk to Reward Ratio : 5.4/39.6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Capital : $100k</a:t>
            </a:r>
          </a:p>
          <a:p>
            <a:pPr marL="0" lvl="0" indent="0" algn="l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Trading Lot Size : 1.0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334137" y="660486"/>
          <a:ext cx="11602411" cy="8924333"/>
        </p:xfrm>
        <a:graphic>
          <a:graphicData uri="http://schemas.openxmlformats.org/drawingml/2006/table">
            <a:tbl>
              <a:tblPr/>
              <a:tblGrid>
                <a:gridCol w="2351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57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07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60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Number of Entries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SL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TP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Lot size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Risk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41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41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$900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$4100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26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$800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$4200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41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$700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$4300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442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$600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$4400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41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$500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$4500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41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$4600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641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$4700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4673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1.0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$4800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58863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Total Risk/ 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9.0 Lot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$5400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$39600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2484108" y="7474978"/>
            <a:ext cx="5311826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 dirty="0">
                <a:solidFill>
                  <a:srgbClr val="FF5757"/>
                </a:solidFill>
                <a:latin typeface="Canva Sans Bold"/>
              </a:rPr>
              <a:t>level 1  + level 2 + level 3 Risk 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dirty="0">
                <a:solidFill>
                  <a:srgbClr val="FF5757"/>
                </a:solidFill>
                <a:latin typeface="Canva Sans Bold"/>
              </a:rPr>
              <a:t>= $5400 + $5400 + $5400 = $16200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93589" y="8707297"/>
            <a:ext cx="6092865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>
                <a:solidFill>
                  <a:srgbClr val="3B75BA"/>
                </a:solidFill>
                <a:latin typeface="Canva Sans Bold"/>
              </a:rPr>
              <a:t>level 1 + level 2 + level 3 Reward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>
                <a:solidFill>
                  <a:srgbClr val="3B75BA"/>
                </a:solidFill>
                <a:latin typeface="Canva Sans Bold"/>
              </a:rPr>
              <a:t>= $12600 + $26100 + $39600 = $78300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5543" y="0"/>
            <a:ext cx="17156915" cy="10287000"/>
          </a:xfrm>
          <a:custGeom>
            <a:avLst/>
            <a:gdLst/>
            <a:ahLst/>
            <a:cxnLst/>
            <a:rect l="l" t="t" r="r" b="b"/>
            <a:pathLst>
              <a:path w="17156915" h="10287000">
                <a:moveTo>
                  <a:pt x="0" y="0"/>
                </a:moveTo>
                <a:lnTo>
                  <a:pt x="17156914" y="0"/>
                </a:lnTo>
                <a:lnTo>
                  <a:pt x="171569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596" y="174443"/>
            <a:ext cx="515350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0"/>
              </a:lnSpc>
            </a:pPr>
            <a:r>
              <a:rPr lang="en-US" sz="2675" u="sng">
                <a:solidFill>
                  <a:srgbClr val="000000"/>
                </a:solidFill>
                <a:latin typeface="Canva Sans"/>
              </a:rPr>
              <a:t>Instrument : </a:t>
            </a:r>
            <a:r>
              <a:rPr lang="en-US" sz="2675" u="sng">
                <a:solidFill>
                  <a:srgbClr val="000000"/>
                </a:solidFill>
                <a:latin typeface="Canva Sans Bold"/>
              </a:rPr>
              <a:t>BUY XAUUSD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3596" y="1019175"/>
            <a:ext cx="4641103" cy="580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 Bold"/>
              </a:rPr>
              <a:t>Level 1 : 2380-2375 | SL - 2370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1 : 2380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2 : 2379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3 : 2378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4 : 2377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5 : 2376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6 : 2375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7 : 2374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8 : 2373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9 : 2372</a:t>
            </a:r>
          </a:p>
          <a:p>
            <a:pPr algn="l">
              <a:lnSpc>
                <a:spcPts val="2405"/>
              </a:lnSpc>
            </a:pPr>
            <a:endParaRPr lang="en-US" sz="2004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Breakeven point : 2376.5 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Stop Loss (SL) : 2370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Take Profit (TP) : 2390</a:t>
            </a:r>
          </a:p>
          <a:p>
            <a:pPr algn="l">
              <a:lnSpc>
                <a:spcPts val="2405"/>
              </a:lnSpc>
            </a:pPr>
            <a:endParaRPr lang="en-US" sz="2004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Risk and Reward Analysis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Risk to Reward Ratio : 5.4/12.6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Capital : $1000</a:t>
            </a:r>
          </a:p>
          <a:p>
            <a:pPr marL="0" lvl="0" indent="0"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Trading Lot Size : 0.01/entry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5986736" y="265912"/>
          <a:ext cx="11389339" cy="9751770"/>
        </p:xfrm>
        <a:graphic>
          <a:graphicData uri="http://schemas.openxmlformats.org/drawingml/2006/table">
            <a:tbl>
              <a:tblPr/>
              <a:tblGrid>
                <a:gridCol w="2138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58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0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51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Number of Entries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SL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TP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Lot size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Risk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202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6512">
                <a:tc gridSpan="7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4358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58767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Total Risk/ 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0.09 Lot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$54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$126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193596" y="7764217"/>
            <a:ext cx="4292544" cy="2245416"/>
            <a:chOff x="0" y="9525"/>
            <a:chExt cx="5723391" cy="2993889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5554890" cy="1350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1400" u="sng" dirty="0">
                  <a:solidFill>
                    <a:srgbClr val="FF5757"/>
                  </a:solidFill>
                  <a:latin typeface="Canva Sans Bold"/>
                </a:rPr>
                <a:t>RISK FORMULA : </a:t>
              </a:r>
            </a:p>
            <a:p>
              <a:pPr algn="l">
                <a:lnSpc>
                  <a:spcPts val="252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Canva Sans"/>
                </a:rPr>
                <a:t>=Entry - SL = $__ Profit</a:t>
              </a:r>
            </a:p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000000"/>
                  </a:solidFill>
                  <a:latin typeface="Canva Sans"/>
                </a:rPr>
                <a:t>RISK = $__ Profit * 100 / CAPITAL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52617"/>
              <a:ext cx="5723391" cy="1350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  <a:spcBef>
                  <a:spcPct val="0"/>
                </a:spcBef>
              </a:pPr>
              <a:r>
                <a:rPr lang="en-US" sz="1400" u="sng">
                  <a:solidFill>
                    <a:srgbClr val="3B75BA"/>
                  </a:solidFill>
                  <a:latin typeface="Canva Sans Bold"/>
                </a:rPr>
                <a:t>REWARD FORMULA : </a:t>
              </a:r>
            </a:p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Canva Sans"/>
                </a:rPr>
                <a:t>=Entry - TP = $__Profit</a:t>
              </a:r>
            </a:p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Canva Sans"/>
                </a:rPr>
                <a:t>Reward = $__Profit * 100 / Capital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5543" y="0"/>
            <a:ext cx="17156915" cy="10287000"/>
          </a:xfrm>
          <a:custGeom>
            <a:avLst/>
            <a:gdLst/>
            <a:ahLst/>
            <a:cxnLst/>
            <a:rect l="l" t="t" r="r" b="b"/>
            <a:pathLst>
              <a:path w="17156915" h="10287000">
                <a:moveTo>
                  <a:pt x="0" y="0"/>
                </a:moveTo>
                <a:lnTo>
                  <a:pt x="17156914" y="0"/>
                </a:lnTo>
                <a:lnTo>
                  <a:pt x="171569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5543" y="0"/>
            <a:ext cx="17156915" cy="10287000"/>
          </a:xfrm>
          <a:custGeom>
            <a:avLst/>
            <a:gdLst/>
            <a:ahLst/>
            <a:cxnLst/>
            <a:rect l="l" t="t" r="r" b="b"/>
            <a:pathLst>
              <a:path w="17156915" h="10287000">
                <a:moveTo>
                  <a:pt x="0" y="0"/>
                </a:moveTo>
                <a:lnTo>
                  <a:pt x="17156914" y="0"/>
                </a:lnTo>
                <a:lnTo>
                  <a:pt x="171569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7969" y="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49166" y="94684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09114" y="-181299"/>
            <a:ext cx="9107431" cy="128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54317D"/>
                </a:solidFill>
                <a:latin typeface="Libre Baskerville Bold"/>
              </a:rPr>
              <a:t>1.0 LOT TRADED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78335" y="542925"/>
            <a:ext cx="6466494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FF3131"/>
                </a:solidFill>
                <a:latin typeface="Libre Baskerville Bold"/>
              </a:rPr>
              <a:t>RISK CALCULATION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247941" y="2384259"/>
            <a:ext cx="5391934" cy="6343452"/>
          </a:xfrm>
          <a:custGeom>
            <a:avLst/>
            <a:gdLst/>
            <a:ahLst/>
            <a:cxnLst/>
            <a:rect l="l" t="t" r="r" b="b"/>
            <a:pathLst>
              <a:path w="5391934" h="6343452">
                <a:moveTo>
                  <a:pt x="0" y="0"/>
                </a:moveTo>
                <a:lnTo>
                  <a:pt x="5391934" y="0"/>
                </a:lnTo>
                <a:lnTo>
                  <a:pt x="5391934" y="6343452"/>
                </a:lnTo>
                <a:lnTo>
                  <a:pt x="0" y="6343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5885" y="3036212"/>
            <a:ext cx="98410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Entry 1 @ 2380 - 2370 = $1000 Loss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6982" y="4740561"/>
            <a:ext cx="3108653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5757"/>
                </a:solidFill>
                <a:latin typeface="Libre Baskerville Bold"/>
              </a:rPr>
              <a:t>SL @ 2370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FF5757"/>
              </a:solidFill>
              <a:latin typeface="Libre Baskerville Bold"/>
            </a:endParaRP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5757"/>
                </a:solidFill>
                <a:latin typeface="Libre Baskerville Bold"/>
              </a:rPr>
              <a:t>$5400 Loss (Level 1)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5757"/>
                </a:solidFill>
                <a:latin typeface="Libre Baskerville Bold"/>
              </a:rPr>
              <a:t>ROI = 5.4%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79219" y="2792796"/>
            <a:ext cx="94836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"/>
              </a:lnSpc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Entry 2 @ 2379 - 2370 = $900 </a:t>
            </a:r>
          </a:p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56315" y="3076115"/>
            <a:ext cx="100972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Entry 3 @ 2378 - 2370 </a:t>
            </a:r>
          </a:p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= $800 </a:t>
            </a:r>
          </a:p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32657" y="7458129"/>
            <a:ext cx="92958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Entry 7 @ 2374 - 2370 = $400 Loss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79219" y="7741448"/>
            <a:ext cx="92958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Entry 8 @ 2373 - 2370 = $300 Loss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5781" y="7396521"/>
            <a:ext cx="92958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Entry 9 @ 2372 - 2370 = $200 </a:t>
            </a:r>
          </a:p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0763" y="1869134"/>
            <a:ext cx="49292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3131"/>
                </a:solidFill>
                <a:latin typeface="Libre Baskerville Bold"/>
              </a:rPr>
              <a:t>Level 1 : 2380-2375 | SL - 2370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83803" y="3988086"/>
            <a:ext cx="100972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Entry 4 @ 2377 - 2370 </a:t>
            </a:r>
          </a:p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= $700</a:t>
            </a:r>
          </a:p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71587" y="5165460"/>
            <a:ext cx="92958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Entry 5 @ 2376 - 2370 = $600 Loss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54419" y="6460328"/>
            <a:ext cx="92958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Canva Sans Bold"/>
              </a:rPr>
              <a:t>Entry 6 @ 2375 - 2370 = $500 Loss</a:t>
            </a:r>
          </a:p>
        </p:txBody>
      </p:sp>
      <p:sp>
        <p:nvSpPr>
          <p:cNvPr id="18" name="Freeform 18"/>
          <p:cNvSpPr/>
          <p:nvPr/>
        </p:nvSpPr>
        <p:spPr>
          <a:xfrm>
            <a:off x="6487600" y="2370566"/>
            <a:ext cx="5405079" cy="6358916"/>
          </a:xfrm>
          <a:custGeom>
            <a:avLst/>
            <a:gdLst/>
            <a:ahLst/>
            <a:cxnLst/>
            <a:rect l="l" t="t" r="r" b="b"/>
            <a:pathLst>
              <a:path w="5405079" h="6358916">
                <a:moveTo>
                  <a:pt x="0" y="0"/>
                </a:moveTo>
                <a:lnTo>
                  <a:pt x="5405079" y="0"/>
                </a:lnTo>
                <a:lnTo>
                  <a:pt x="5405079" y="6358916"/>
                </a:lnTo>
                <a:lnTo>
                  <a:pt x="0" y="63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387604" y="3978561"/>
            <a:ext cx="101219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13 @ 2362 - 2355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= $700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64704" y="5159499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14 @ 2361 - 2355 = $600 Loss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67940" y="6428673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15 @ 2360 - 2355 = $50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 Loss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61494" y="7396521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18 @ 2357 - 2355 = $20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 Loss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72870" y="3036212"/>
            <a:ext cx="94377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10 @ 2365 - 2355 = $1000 Loss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24829" y="4681248"/>
            <a:ext cx="3186845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5757"/>
                </a:solidFill>
                <a:latin typeface="Libre Baskerville Bold"/>
              </a:rPr>
              <a:t>SL @ 2355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FF5757"/>
              </a:solidFill>
              <a:latin typeface="Libre Baskerville Bold"/>
            </a:endParaRP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5757"/>
                </a:solidFill>
                <a:latin typeface="Libre Baskerville Bold"/>
              </a:rPr>
              <a:t>$5400 Loss (Level 2)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5757"/>
                </a:solidFill>
                <a:latin typeface="Libre Baskerville Bold"/>
              </a:rPr>
              <a:t>ROI = 5.4%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46363" y="2635905"/>
            <a:ext cx="94377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11 @ 2364 - 2355 = $900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19669" y="3036212"/>
            <a:ext cx="101219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12 @ 2363 - 2355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= $800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55749" y="7360448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16 @ 2359 - 2355 = $40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 Loss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226724" y="7712918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17 @ 2358 - 2355 = $30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 Loss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655892" y="1869287"/>
            <a:ext cx="48506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3131"/>
                </a:solidFill>
                <a:latin typeface="Libre Baskerville Bold"/>
              </a:rPr>
              <a:t>Level 2 : 2365-2360 | SL - 2355</a:t>
            </a:r>
          </a:p>
        </p:txBody>
      </p:sp>
      <p:sp>
        <p:nvSpPr>
          <p:cNvPr id="30" name="Freeform 30"/>
          <p:cNvSpPr/>
          <p:nvPr/>
        </p:nvSpPr>
        <p:spPr>
          <a:xfrm>
            <a:off x="12634980" y="2369975"/>
            <a:ext cx="5405079" cy="6358916"/>
          </a:xfrm>
          <a:custGeom>
            <a:avLst/>
            <a:gdLst/>
            <a:ahLst/>
            <a:cxnLst/>
            <a:rect l="l" t="t" r="r" b="b"/>
            <a:pathLst>
              <a:path w="5405079" h="6358916">
                <a:moveTo>
                  <a:pt x="0" y="0"/>
                </a:moveTo>
                <a:lnTo>
                  <a:pt x="5405079" y="0"/>
                </a:lnTo>
                <a:lnTo>
                  <a:pt x="5405079" y="6358916"/>
                </a:lnTo>
                <a:lnTo>
                  <a:pt x="0" y="63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3120250" y="3035621"/>
            <a:ext cx="105641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19 @ 2350 - 2340</a:t>
            </a:r>
          </a:p>
          <a:p>
            <a:pPr algn="ctr">
              <a:lnSpc>
                <a:spcPts val="1517"/>
              </a:lnSpc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= $1000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272209" y="4680657"/>
            <a:ext cx="3186845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5757"/>
                </a:solidFill>
                <a:latin typeface="Libre Baskerville Bold"/>
              </a:rPr>
              <a:t>SL @ 2340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FF5757"/>
              </a:solidFill>
              <a:latin typeface="Libre Baskerville Bold"/>
            </a:endParaRP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5757"/>
                </a:solidFill>
                <a:latin typeface="Libre Baskerville Bold"/>
              </a:rPr>
              <a:t>$5400 Loss (Level 3)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5757"/>
                </a:solidFill>
                <a:latin typeface="Libre Baskerville Bold"/>
              </a:rPr>
              <a:t>ROI = 5.4%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393743" y="2635315"/>
            <a:ext cx="104389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20 @ 2349 - 2340</a:t>
            </a:r>
          </a:p>
          <a:p>
            <a:pPr algn="ctr">
              <a:lnSpc>
                <a:spcPts val="1517"/>
              </a:lnSpc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= $900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667049" y="3035621"/>
            <a:ext cx="101219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21 @ 2348 - 2340 = $800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527174" y="3978561"/>
            <a:ext cx="101219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22 @ 2347 - 2340</a:t>
            </a:r>
          </a:p>
          <a:p>
            <a:pPr algn="ctr">
              <a:lnSpc>
                <a:spcPts val="1517"/>
              </a:lnSpc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= $700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944829" y="5158908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23 @ 2346 - 2340 = $600 Loss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567342" y="6427492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24 @ 2345 - 2340 = $500 Loss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643334" y="7428318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25 @ 2344 - 2340 = $400 Loss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374104" y="7712328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26 @ 2343 - 2340 = $300 Loss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108874" y="7428318"/>
            <a:ext cx="93185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Entry 27 @ 2342 - 2340 = $200 </a:t>
            </a:r>
          </a:p>
          <a:p>
            <a:pPr algn="ctr">
              <a:lnSpc>
                <a:spcPts val="1517"/>
              </a:lnSpc>
              <a:spcBef>
                <a:spcPct val="0"/>
              </a:spcBef>
            </a:pPr>
            <a:r>
              <a:rPr lang="en-US" sz="1264">
                <a:solidFill>
                  <a:srgbClr val="000000"/>
                </a:solidFill>
                <a:latin typeface="Canva Sans Bold"/>
              </a:rPr>
              <a:t>Loss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788966" y="1869287"/>
            <a:ext cx="503398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3131"/>
                </a:solidFill>
                <a:latin typeface="Libre Baskerville Bold"/>
              </a:rPr>
              <a:t>Level 3 : 2350-2345 | SL - 2340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979219" y="9423036"/>
            <a:ext cx="5448202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FF5757"/>
                </a:solidFill>
                <a:latin typeface="Libre Baskerville Bold"/>
              </a:rPr>
              <a:t>TOTAL $16200 LOSS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190139" y="9129532"/>
            <a:ext cx="5442690" cy="92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</a:pPr>
            <a:r>
              <a:rPr lang="en-US" sz="2100" u="sng">
                <a:solidFill>
                  <a:srgbClr val="FF5757"/>
                </a:solidFill>
                <a:latin typeface="Libre Baskerville Bold"/>
              </a:rPr>
              <a:t>RISK FORMULA : </a:t>
            </a:r>
          </a:p>
          <a:p>
            <a:pPr algn="ctr">
              <a:lnSpc>
                <a:spcPts val="2376"/>
              </a:lnSpc>
            </a:pPr>
            <a:r>
              <a:rPr lang="en-US" sz="1800">
                <a:solidFill>
                  <a:srgbClr val="000000"/>
                </a:solidFill>
                <a:latin typeface="Libre Baskerville"/>
              </a:rPr>
              <a:t>=Entry - SL = $__ Profit</a:t>
            </a:r>
          </a:p>
          <a:p>
            <a:pPr algn="ctr">
              <a:lnSpc>
                <a:spcPts val="2376"/>
              </a:lnSpc>
            </a:pPr>
            <a:r>
              <a:rPr lang="en-US" sz="1800">
                <a:solidFill>
                  <a:srgbClr val="000000"/>
                </a:solidFill>
                <a:latin typeface="Libre Baskerville"/>
              </a:rPr>
              <a:t>RISK = $__ Profit * 100 / CAPITAL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9369" y="-190824"/>
            <a:ext cx="9106921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54317D"/>
                </a:solidFill>
                <a:latin typeface="Libre Baskerville Bold"/>
              </a:rPr>
              <a:t>1.0 LOT TRADED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478335" y="542925"/>
            <a:ext cx="7132065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u="sng">
                <a:solidFill>
                  <a:srgbClr val="3B75BA"/>
                </a:solidFill>
                <a:latin typeface="Libre Baskerville Bold"/>
              </a:rPr>
              <a:t>REWARD CALCULATION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0763" y="1869134"/>
            <a:ext cx="49292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Level 1 : 2380-2375 | TP - 2390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18692" y="1869287"/>
            <a:ext cx="48506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Level 2 : 2365-2360 | TP - 2390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788966" y="1869287"/>
            <a:ext cx="503398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Level 3 : 2350-2345 | TP - 2390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247941" y="2384259"/>
            <a:ext cx="5375317" cy="6323902"/>
          </a:xfrm>
          <a:custGeom>
            <a:avLst/>
            <a:gdLst/>
            <a:ahLst/>
            <a:cxnLst/>
            <a:rect l="l" t="t" r="r" b="b"/>
            <a:pathLst>
              <a:path w="5375317" h="6323902">
                <a:moveTo>
                  <a:pt x="5375317" y="0"/>
                </a:moveTo>
                <a:lnTo>
                  <a:pt x="0" y="0"/>
                </a:lnTo>
                <a:lnTo>
                  <a:pt x="0" y="6323902"/>
                </a:lnTo>
                <a:lnTo>
                  <a:pt x="5375317" y="6323902"/>
                </a:lnTo>
                <a:lnTo>
                  <a:pt x="537531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55711" y="4748437"/>
            <a:ext cx="3099073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TP @ 2390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3B75BA"/>
              </a:solidFill>
              <a:latin typeface="Libre Baskerville Bold"/>
            </a:endParaRP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Total $12600 Profit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ROI = 12.6%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35600" y="2663540"/>
            <a:ext cx="920161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2 @ 2390 - 2379 = $1100 Profit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02804" y="3040135"/>
            <a:ext cx="920687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3 @ 2390 - 2378</a:t>
            </a:r>
          </a:p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= $1200 Profit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1307" y="3967805"/>
            <a:ext cx="917587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4 @ 2390 - 2377 = $1300 Profit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8850" y="5214303"/>
            <a:ext cx="926724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5 @ 2390 - 2376</a:t>
            </a:r>
          </a:p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= $1400 Profit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8283" y="6462403"/>
            <a:ext cx="1066860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6 @ 2390 - 2375 </a:t>
            </a:r>
          </a:p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= $1500 </a:t>
            </a:r>
          </a:p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Profit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8894" y="7448581"/>
            <a:ext cx="921158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7 @ 2390 - 2374 = $1600 Profit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68474" y="7731027"/>
            <a:ext cx="917532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8 @ 2390 - 2373 = $1700 Profit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33221" y="7448581"/>
            <a:ext cx="924240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9 @ 2390 - 2372 = $1800 Profit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67870" y="3040135"/>
            <a:ext cx="938580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 @ 2390 - 2380 = $1000 Profit</a:t>
            </a:r>
          </a:p>
        </p:txBody>
      </p:sp>
      <p:sp>
        <p:nvSpPr>
          <p:cNvPr id="18" name="Freeform 18"/>
          <p:cNvSpPr/>
          <p:nvPr/>
        </p:nvSpPr>
        <p:spPr>
          <a:xfrm flipH="1">
            <a:off x="6474411" y="2384259"/>
            <a:ext cx="5375317" cy="6323902"/>
          </a:xfrm>
          <a:custGeom>
            <a:avLst/>
            <a:gdLst/>
            <a:ahLst/>
            <a:cxnLst/>
            <a:rect l="l" t="t" r="r" b="b"/>
            <a:pathLst>
              <a:path w="5375317" h="6323902">
                <a:moveTo>
                  <a:pt x="5375317" y="0"/>
                </a:moveTo>
                <a:lnTo>
                  <a:pt x="0" y="0"/>
                </a:lnTo>
                <a:lnTo>
                  <a:pt x="0" y="6323902"/>
                </a:lnTo>
                <a:lnTo>
                  <a:pt x="5375317" y="6323902"/>
                </a:lnTo>
                <a:lnTo>
                  <a:pt x="537531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072613" y="4694225"/>
            <a:ext cx="3099073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TP @ 2390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3B75BA"/>
              </a:solidFill>
              <a:latin typeface="Libre Baskerville Bold"/>
            </a:endParaRP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Total $26100 Profit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ROI = 26.1%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94944" y="2660723"/>
            <a:ext cx="937813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11 @ 2390 - 2364 =$2600 Profit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82180" y="3192062"/>
            <a:ext cx="920687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12 @ 2390 - 2363 </a:t>
            </a:r>
          </a:p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= $2700 Profit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37595" y="3941125"/>
            <a:ext cx="1026012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13 @ 2390 - 2362 = $2800 Profit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692238" y="5254239"/>
            <a:ext cx="991779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14 @ 2390 - 2361</a:t>
            </a:r>
          </a:p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= $2900 Profit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19023" y="6463378"/>
            <a:ext cx="1063157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15 @ 2390 - 2360 </a:t>
            </a:r>
          </a:p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= $3000 Profit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35364" y="7448581"/>
            <a:ext cx="921158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16 @ 2390 - 2359 = $3100 Profit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94944" y="7731027"/>
            <a:ext cx="917532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17 @ 2390 - 2358 = $3200 Profit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59691" y="7448581"/>
            <a:ext cx="924240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18 @ 2390 - 2357 = $3300 Profit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445351" y="3035254"/>
            <a:ext cx="938580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10 @ 2390 - 2365 = $2500 Profit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12700880" y="2384259"/>
            <a:ext cx="5375317" cy="6323902"/>
          </a:xfrm>
          <a:custGeom>
            <a:avLst/>
            <a:gdLst/>
            <a:ahLst/>
            <a:cxnLst/>
            <a:rect l="l" t="t" r="r" b="b"/>
            <a:pathLst>
              <a:path w="5375317" h="6323902">
                <a:moveTo>
                  <a:pt x="5375317" y="0"/>
                </a:moveTo>
                <a:lnTo>
                  <a:pt x="0" y="0"/>
                </a:lnTo>
                <a:lnTo>
                  <a:pt x="0" y="6323902"/>
                </a:lnTo>
                <a:lnTo>
                  <a:pt x="5375317" y="6323902"/>
                </a:lnTo>
                <a:lnTo>
                  <a:pt x="537531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4299083" y="4694225"/>
            <a:ext cx="3099073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TP @ 2390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3B75BA"/>
              </a:solidFill>
              <a:latin typeface="Libre Baskerville Bold"/>
            </a:endParaRP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Total $39600 Profit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3B75BA"/>
                </a:solidFill>
                <a:latin typeface="Libre Baskerville Bold"/>
              </a:rPr>
              <a:t>ROI = 39.6%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388539" y="2660723"/>
            <a:ext cx="950407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20 @ 2390 - 2349 = $4100 Profit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161833" y="3035254"/>
            <a:ext cx="920687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21 @ 2390 - 2348 = $4200 Profit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182638" y="3993780"/>
            <a:ext cx="1026012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22 @ 2390 - 2347 </a:t>
            </a:r>
          </a:p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= $4300 Profit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916528" y="5190964"/>
            <a:ext cx="991779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23 @ 2390 - 2346 = $4400 Profit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145492" y="6463378"/>
            <a:ext cx="1063157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24 @ 2390 - 2345 = $4500 </a:t>
            </a:r>
          </a:p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Profit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157355" y="7356495"/>
            <a:ext cx="921158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25 @ 2390 - 2344 = $4600 Profit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421413" y="7731027"/>
            <a:ext cx="917532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26 @ 2390 - 2343 = $4700 Profit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686160" y="7448581"/>
            <a:ext cx="924240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27 @ 2390 - 2342 = $4800 Profit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623025" y="3035254"/>
            <a:ext cx="938580" cy="75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en-US" sz="1258">
                <a:solidFill>
                  <a:srgbClr val="000000"/>
                </a:solidFill>
                <a:latin typeface="Canva Sans Bold"/>
              </a:rPr>
              <a:t>Entry 19 @ 2390 - 2350 = $4000 Profit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979219" y="9423036"/>
            <a:ext cx="5622814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3B75BA"/>
                </a:solidFill>
                <a:latin typeface="Libre Baskerville Bold"/>
              </a:rPr>
              <a:t>TOTAL $78300 PROFIT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171095" y="9241561"/>
            <a:ext cx="5038749" cy="80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  <a:spcBef>
                <a:spcPct val="0"/>
              </a:spcBef>
            </a:pPr>
            <a:r>
              <a:rPr lang="en-US" sz="1970" u="sng">
                <a:solidFill>
                  <a:srgbClr val="3B75BA"/>
                </a:solidFill>
                <a:latin typeface="Libre Baskerville Bold"/>
              </a:rPr>
              <a:t>REWARD FORMULA : </a:t>
            </a:r>
          </a:p>
          <a:p>
            <a:pPr algn="ctr">
              <a:lnSpc>
                <a:spcPts val="2068"/>
              </a:lnSpc>
              <a:spcBef>
                <a:spcPct val="0"/>
              </a:spcBef>
            </a:pPr>
            <a:r>
              <a:rPr lang="en-US" sz="1723">
                <a:solidFill>
                  <a:srgbClr val="000000"/>
                </a:solidFill>
                <a:latin typeface="Libre Baskerville"/>
              </a:rPr>
              <a:t>=Entry - TP = $__Profit</a:t>
            </a:r>
          </a:p>
          <a:p>
            <a:pPr algn="ctr">
              <a:lnSpc>
                <a:spcPts val="2068"/>
              </a:lnSpc>
              <a:spcBef>
                <a:spcPct val="0"/>
              </a:spcBef>
            </a:pPr>
            <a:r>
              <a:rPr lang="en-US" sz="1723">
                <a:solidFill>
                  <a:srgbClr val="000000"/>
                </a:solidFill>
                <a:latin typeface="Libre Baskerville"/>
              </a:rPr>
              <a:t>Reward = $__Profit * 100 / Capital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3DE19285-0117-A8BC-4492-5233B3E30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53782"/>
              </p:ext>
            </p:extLst>
          </p:nvPr>
        </p:nvGraphicFramePr>
        <p:xfrm>
          <a:off x="9144000" y="200028"/>
          <a:ext cx="8701190" cy="968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3D50716A-AA01-B535-8BBD-44AF358E1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2070220"/>
              </p:ext>
            </p:extLst>
          </p:nvPr>
        </p:nvGraphicFramePr>
        <p:xfrm>
          <a:off x="567218" y="186612"/>
          <a:ext cx="8701190" cy="968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7130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19542" y="0"/>
            <a:ext cx="2119542" cy="10287000"/>
            <a:chOff x="0" y="0"/>
            <a:chExt cx="5582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9E0D9">
                <a:alpha val="5098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9771" y="0"/>
            <a:ext cx="2119542" cy="10287000"/>
            <a:chOff x="0" y="0"/>
            <a:chExt cx="55823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FC3D0">
                <a:alpha val="5098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2119542" cy="10287000"/>
            <a:chOff x="0" y="0"/>
            <a:chExt cx="55823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9C7C6">
                <a:alpha val="5098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77969" y="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49166" y="94684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3865968" y="6101736"/>
            <a:ext cx="4250706" cy="212535"/>
          </a:xfrm>
          <a:custGeom>
            <a:avLst/>
            <a:gdLst/>
            <a:ahLst/>
            <a:cxnLst/>
            <a:rect l="l" t="t" r="r" b="b"/>
            <a:pathLst>
              <a:path w="4250706" h="212535">
                <a:moveTo>
                  <a:pt x="0" y="0"/>
                </a:moveTo>
                <a:lnTo>
                  <a:pt x="4250706" y="0"/>
                </a:lnTo>
                <a:lnTo>
                  <a:pt x="4250706" y="212535"/>
                </a:lnTo>
                <a:lnTo>
                  <a:pt x="0" y="212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3165" y="837011"/>
            <a:ext cx="16073246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>
                <a:solidFill>
                  <a:srgbClr val="000000"/>
                </a:solidFill>
                <a:latin typeface="RoxboroughCF Bold"/>
              </a:rPr>
              <a:t> CONCLUTION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6358" y="2830911"/>
            <a:ext cx="461513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Canva Sans Bold"/>
              </a:rPr>
              <a:t>FOCAL SERVICE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5287" y="4217279"/>
            <a:ext cx="4615132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Trading lot size : 0.01 lot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Capital = 1000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Risk to Reward Ratio : 1/1.5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Daily loss : $54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Daily profit : $126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Accuracy : 90%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Trading days : 22</a:t>
            </a:r>
          </a:p>
          <a:p>
            <a:pPr algn="ctr">
              <a:lnSpc>
                <a:spcPts val="2400"/>
              </a:lnSpc>
            </a:pPr>
            <a:endParaRPr lang="en-US" sz="200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Monthly risk 10%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$54* 3 days = $162</a:t>
            </a:r>
          </a:p>
          <a:p>
            <a:pPr algn="ctr">
              <a:lnSpc>
                <a:spcPts val="2400"/>
              </a:lnSpc>
            </a:pPr>
            <a:endParaRPr lang="en-US" sz="200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Monthly reward 90%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 Bold"/>
              </a:rPr>
              <a:t>$126* 19 days = $2394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73292" y="2830911"/>
            <a:ext cx="461513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Canva Sans Bold"/>
              </a:rPr>
              <a:t>PREMIUM SERVICE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42222" y="4217279"/>
            <a:ext cx="4615132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Trading lot size : 0.10 lot</a:t>
            </a:r>
          </a:p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Capital = 10k</a:t>
            </a:r>
          </a:p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Risk to Reward Ratio : 1/1.5</a:t>
            </a:r>
          </a:p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Daily loss : $1080</a:t>
            </a:r>
          </a:p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Daily profit : $3870</a:t>
            </a:r>
          </a:p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Accuracy : 97%</a:t>
            </a:r>
          </a:p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Trading days : 22</a:t>
            </a:r>
          </a:p>
          <a:p>
            <a:pPr algn="ctr">
              <a:lnSpc>
                <a:spcPts val="2400"/>
              </a:lnSpc>
            </a:pPr>
            <a:endParaRPr lang="en-US" sz="2000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Monthly risk 3%</a:t>
            </a:r>
          </a:p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$1080* 2 days = $2160</a:t>
            </a:r>
          </a:p>
          <a:p>
            <a:pPr algn="ctr">
              <a:lnSpc>
                <a:spcPts val="2400"/>
              </a:lnSpc>
            </a:pPr>
            <a:endParaRPr lang="en-US" sz="2000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</a:rPr>
              <a:t>Monthly reward 97%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anva Sans Bold"/>
              </a:rPr>
              <a:t>$3870* 20= $77,400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04315" y="2830911"/>
            <a:ext cx="461513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Canva Sans Bold"/>
              </a:rPr>
              <a:t>PLATINUM SERVICE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73244" y="4217279"/>
            <a:ext cx="4615132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Trading lot size : 1.0 lot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Capital = 100k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Risk to Reward Ratio : 1/1.5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Daily loss : $16200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Daily profit : $78300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Accuracy : 99%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Trading days : 22</a:t>
            </a:r>
          </a:p>
          <a:p>
            <a:pPr algn="ctr">
              <a:lnSpc>
                <a:spcPts val="2400"/>
              </a:lnSpc>
            </a:pPr>
            <a:endParaRPr lang="en-US" sz="200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Monthly risk 1%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$16200* 1 days = $16200</a:t>
            </a:r>
          </a:p>
          <a:p>
            <a:pPr algn="ctr">
              <a:lnSpc>
                <a:spcPts val="2400"/>
              </a:lnSpc>
            </a:pPr>
            <a:endParaRPr lang="en-US" sz="200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Monthly reward 99%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 Bold"/>
              </a:rPr>
              <a:t>$16500* 21 = $7751700</a:t>
            </a:r>
          </a:p>
        </p:txBody>
      </p:sp>
      <p:sp>
        <p:nvSpPr>
          <p:cNvPr id="21" name="Freeform 21"/>
          <p:cNvSpPr/>
          <p:nvPr/>
        </p:nvSpPr>
        <p:spPr>
          <a:xfrm rot="-5400000">
            <a:off x="9985969" y="6101736"/>
            <a:ext cx="4250706" cy="212535"/>
          </a:xfrm>
          <a:custGeom>
            <a:avLst/>
            <a:gdLst/>
            <a:ahLst/>
            <a:cxnLst/>
            <a:rect l="l" t="t" r="r" b="b"/>
            <a:pathLst>
              <a:path w="4250706" h="212535">
                <a:moveTo>
                  <a:pt x="0" y="0"/>
                </a:moveTo>
                <a:lnTo>
                  <a:pt x="4250705" y="0"/>
                </a:lnTo>
                <a:lnTo>
                  <a:pt x="4250705" y="212535"/>
                </a:lnTo>
                <a:lnTo>
                  <a:pt x="0" y="212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6448" y="0"/>
            <a:ext cx="14975104" cy="10287000"/>
          </a:xfrm>
          <a:custGeom>
            <a:avLst/>
            <a:gdLst/>
            <a:ahLst/>
            <a:cxnLst/>
            <a:rect l="l" t="t" r="r" b="b"/>
            <a:pathLst>
              <a:path w="14975104" h="10287000">
                <a:moveTo>
                  <a:pt x="0" y="0"/>
                </a:moveTo>
                <a:lnTo>
                  <a:pt x="14975104" y="0"/>
                </a:lnTo>
                <a:lnTo>
                  <a:pt x="149751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65686" y="8711718"/>
            <a:ext cx="2230596" cy="546582"/>
          </a:xfrm>
          <a:custGeom>
            <a:avLst/>
            <a:gdLst/>
            <a:ahLst/>
            <a:cxnLst/>
            <a:rect l="l" t="t" r="r" b="b"/>
            <a:pathLst>
              <a:path w="2230596" h="546582">
                <a:moveTo>
                  <a:pt x="0" y="0"/>
                </a:moveTo>
                <a:lnTo>
                  <a:pt x="2230596" y="0"/>
                </a:lnTo>
                <a:lnTo>
                  <a:pt x="2230596" y="546582"/>
                </a:lnTo>
                <a:lnTo>
                  <a:pt x="0" y="546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2320"/>
            </a:blip>
            <a:stretch>
              <a:fillRect l="-43250" t="-36060" r="-42553" b="-3770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77969" y="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49166" y="94684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6489" y="2297912"/>
            <a:ext cx="6561789" cy="7719752"/>
          </a:xfrm>
          <a:custGeom>
            <a:avLst/>
            <a:gdLst/>
            <a:ahLst/>
            <a:cxnLst/>
            <a:rect l="l" t="t" r="r" b="b"/>
            <a:pathLst>
              <a:path w="6561789" h="7719752">
                <a:moveTo>
                  <a:pt x="0" y="0"/>
                </a:moveTo>
                <a:lnTo>
                  <a:pt x="6561789" y="0"/>
                </a:lnTo>
                <a:lnTo>
                  <a:pt x="6561789" y="7719753"/>
                </a:lnTo>
                <a:lnTo>
                  <a:pt x="0" y="7719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77969" y="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49166" y="94684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203657" y="2297912"/>
            <a:ext cx="6561789" cy="7719752"/>
          </a:xfrm>
          <a:custGeom>
            <a:avLst/>
            <a:gdLst/>
            <a:ahLst/>
            <a:cxnLst/>
            <a:rect l="l" t="t" r="r" b="b"/>
            <a:pathLst>
              <a:path w="6561789" h="7719752">
                <a:moveTo>
                  <a:pt x="6561789" y="0"/>
                </a:moveTo>
                <a:lnTo>
                  <a:pt x="0" y="0"/>
                </a:lnTo>
                <a:lnTo>
                  <a:pt x="0" y="7719753"/>
                </a:lnTo>
                <a:lnTo>
                  <a:pt x="6561789" y="7719753"/>
                </a:lnTo>
                <a:lnTo>
                  <a:pt x="656178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721709" y="24507"/>
            <a:ext cx="8631011" cy="133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54317D"/>
                </a:solidFill>
                <a:latin typeface="Canva Sans Bold"/>
              </a:rPr>
              <a:t>0.01 LOT TRADED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9468" y="1700837"/>
            <a:ext cx="449129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3131"/>
                </a:solidFill>
                <a:latin typeface="Libre Baskerville Bold"/>
              </a:rPr>
              <a:t>RISK CALCULATION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54374" y="1700837"/>
            <a:ext cx="5952626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B75BA"/>
                </a:solidFill>
                <a:latin typeface="Libre Baskerville Bold"/>
              </a:rPr>
              <a:t>REWARD CALCULATION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54624" y="5162132"/>
            <a:ext cx="3783119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TP @ 2390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3B75BA"/>
              </a:solidFill>
              <a:latin typeface="Libre Baskerville Bold"/>
            </a:endParaRPr>
          </a:p>
          <a:p>
            <a:pPr algn="ctr">
              <a:lnSpc>
                <a:spcPts val="4200"/>
              </a:lnSpc>
            </a:pPr>
            <a:r>
              <a:rPr lang="en-US" sz="3000" u="sng">
                <a:solidFill>
                  <a:srgbClr val="3B75BA"/>
                </a:solidFill>
                <a:latin typeface="Libre Baskerville Bold"/>
              </a:rPr>
              <a:t>Total $126 Profit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B75BA"/>
                </a:solidFill>
                <a:latin typeface="Libre Baskerville Bold"/>
              </a:rPr>
              <a:t>ROI = 12.6%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5608" y="3158936"/>
            <a:ext cx="114574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 dirty="0">
                <a:solidFill>
                  <a:srgbClr val="000000"/>
                </a:solidFill>
                <a:latin typeface="Canva Sans Bold"/>
              </a:rPr>
              <a:t>Entry 1 @ 2380 - 2370 = $10 Loss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84551" y="2814146"/>
            <a:ext cx="112326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2 @ 2390 - 2379 = $11 Profit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44230" y="3295646"/>
            <a:ext cx="112390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3 @ 2390 - 2378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$12 Profit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56800" y="4406297"/>
            <a:ext cx="112012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4 @ 2390 - 2377 = $13 Profit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48979" y="5812999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5 @ 2390 - 2376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$14 Profit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56800" y="7355205"/>
            <a:ext cx="113028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6 @ 2390 - 2375 = $15 Profit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87080" y="8491689"/>
            <a:ext cx="112448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7 @ 2390 - 2374 = $16 Profit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24682" y="8836478"/>
            <a:ext cx="112005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8 @ 2390 - 2373 = $17 Profit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068592" y="8491689"/>
            <a:ext cx="112824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9 @ 2390 - 2372 = $18 Profit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3554" y="5162132"/>
            <a:ext cx="3783119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5757"/>
                </a:solidFill>
                <a:latin typeface="Libre Baskerville Bold"/>
              </a:rPr>
              <a:t>SL @ 2370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FF5757"/>
              </a:solidFill>
              <a:latin typeface="Libre Baskerville Bold"/>
            </a:endParaRPr>
          </a:p>
          <a:p>
            <a:pPr algn="ctr">
              <a:lnSpc>
                <a:spcPts val="4200"/>
              </a:lnSpc>
            </a:pPr>
            <a:r>
              <a:rPr lang="en-US" sz="3000" u="sng" dirty="0">
                <a:solidFill>
                  <a:srgbClr val="FF5757"/>
                </a:solidFill>
                <a:latin typeface="Libre Baskerville Bold"/>
              </a:rPr>
              <a:t>Total $54 Loss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5757"/>
                </a:solidFill>
                <a:latin typeface="Libre Baskerville Bold"/>
              </a:rPr>
              <a:t>ROI = 5.4%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979291" y="3244661"/>
            <a:ext cx="114574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1 @ 2390 - 2380 = $10 Profit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91635" y="2814146"/>
            <a:ext cx="114574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2 @ 2379 - 2370 = $9 Loss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37433" y="3158936"/>
            <a:ext cx="122880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3 @ 2378 - 2370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$8 Loss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32865" y="4406297"/>
            <a:ext cx="122880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4 @ 2377 - 2370 </a:t>
            </a:r>
          </a:p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= $7 Loss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685786" y="5903193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5 @ 2376 - 2370 = $6 Loss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30393" y="7276682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6 @ 2375 - 2370 = $5 Loss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208643" y="8491689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7 @ 2374 - 2370 = $4 Loss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67792" y="8836478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8 @ 2373 - 2370 = $3 Loss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17417" y="8568722"/>
            <a:ext cx="11312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Canva Sans Bold"/>
              </a:rPr>
              <a:t>Entry 9 @ 2372 - 2370 = $2 Loss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46898" y="-2101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18095" y="925830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9901165-7623-C1B8-4565-18DE373F9C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85997"/>
              </p:ext>
            </p:extLst>
          </p:nvPr>
        </p:nvGraphicFramePr>
        <p:xfrm>
          <a:off x="838200" y="653066"/>
          <a:ext cx="8153400" cy="830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D7380F1-BD99-85AF-EF69-4FC106DC02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692022"/>
              </p:ext>
            </p:extLst>
          </p:nvPr>
        </p:nvGraphicFramePr>
        <p:xfrm>
          <a:off x="9677400" y="672921"/>
          <a:ext cx="8153400" cy="830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46898" y="-2101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18095" y="925830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Entry 1 Risk Calculation 2380 - 2370 10 Points $10 Loss Risk $10  1001000 1% Reward Calculation 2380 - 2390 10 Points $10 Profit Reward 101001000 1%">
            <a:hlinkClick r:id="" action="ppaction://media"/>
            <a:extLst>
              <a:ext uri="{FF2B5EF4-FFF2-40B4-BE49-F238E27FC236}">
                <a16:creationId xmlns:a16="http://schemas.microsoft.com/office/drawing/2014/main" id="{7E003201-A901-9364-409C-F3257088F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1" end="5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9012"/>
            <a:ext cx="18316718" cy="1030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88471" y="0"/>
            <a:ext cx="2119542" cy="10287000"/>
            <a:chOff x="0" y="0"/>
            <a:chExt cx="5582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9E0D9">
                <a:alpha val="5098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0"/>
            <a:ext cx="2119542" cy="10287000"/>
            <a:chOff x="0" y="0"/>
            <a:chExt cx="55823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FC3D0">
                <a:alpha val="5098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1071" y="0"/>
            <a:ext cx="2119542" cy="10287000"/>
            <a:chOff x="0" y="0"/>
            <a:chExt cx="55823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8233" cy="2709333"/>
            </a:xfrm>
            <a:custGeom>
              <a:avLst/>
              <a:gdLst/>
              <a:ahLst/>
              <a:cxnLst/>
              <a:rect l="l" t="t" r="r" b="b"/>
              <a:pathLst>
                <a:path w="558233" h="2709333">
                  <a:moveTo>
                    <a:pt x="0" y="0"/>
                  </a:moveTo>
                  <a:lnTo>
                    <a:pt x="558233" y="0"/>
                  </a:lnTo>
                  <a:lnTo>
                    <a:pt x="5582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9C7C6">
                <a:alpha val="5098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582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46898" y="-2101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18095" y="925830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028700"/>
            <a:ext cx="6286500" cy="541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</a:pPr>
            <a:r>
              <a:rPr lang="en-US" sz="4400" u="sng" dirty="0">
                <a:solidFill>
                  <a:srgbClr val="000000"/>
                </a:solidFill>
                <a:latin typeface="Libre Baskerville Bold"/>
              </a:rPr>
              <a:t>PREMIUM SERVICE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47779" y="3484772"/>
            <a:ext cx="7590212" cy="5249329"/>
            <a:chOff x="0" y="0"/>
            <a:chExt cx="10120283" cy="699910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983076" cy="959400"/>
              <a:chOff x="0" y="0"/>
              <a:chExt cx="6506707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81071" y="31044"/>
              <a:ext cx="620934" cy="827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2"/>
                </a:lnSpc>
                <a:spcBef>
                  <a:spcPct val="0"/>
                </a:spcBef>
              </a:pPr>
              <a:r>
                <a:rPr lang="en-US" sz="3780">
                  <a:solidFill>
                    <a:srgbClr val="FFFFFF"/>
                  </a:solidFill>
                  <a:latin typeface="Canva Sans Bold"/>
                </a:rPr>
                <a:t>1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41680" y="247925"/>
              <a:ext cx="8017173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"/>
                </a:rPr>
                <a:t>Level -1 &amp; Level -2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2000800"/>
              <a:ext cx="983076" cy="959400"/>
              <a:chOff x="0" y="0"/>
              <a:chExt cx="6506707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81071" y="2031844"/>
              <a:ext cx="620934" cy="827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2"/>
                </a:lnSpc>
                <a:spcBef>
                  <a:spcPct val="0"/>
                </a:spcBef>
              </a:pPr>
              <a:r>
                <a:rPr lang="en-US" sz="3780">
                  <a:solidFill>
                    <a:srgbClr val="FFFFFF"/>
                  </a:solidFill>
                  <a:latin typeface="Canva Sans Bold"/>
                </a:rPr>
                <a:t>2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92868" y="2286103"/>
              <a:ext cx="8488633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"/>
                </a:rPr>
                <a:t>Capital Investment : Minimum $10k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3975803"/>
              <a:ext cx="983076" cy="959400"/>
              <a:chOff x="0" y="0"/>
              <a:chExt cx="6506707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181071" y="4006847"/>
              <a:ext cx="620934" cy="827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1"/>
                </a:lnSpc>
                <a:spcBef>
                  <a:spcPct val="0"/>
                </a:spcBef>
              </a:pPr>
              <a:r>
                <a:rPr lang="en-US" sz="3779">
                  <a:solidFill>
                    <a:srgbClr val="FFFFFF"/>
                  </a:solidFill>
                  <a:latin typeface="Canva Sans Bold"/>
                </a:rPr>
                <a:t>3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92868" y="4261105"/>
              <a:ext cx="7165330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"/>
                </a:rPr>
                <a:t>Lot Size: 0.10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6039706"/>
              <a:ext cx="983076" cy="959400"/>
              <a:chOff x="0" y="0"/>
              <a:chExt cx="6506707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50670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506707" h="6350000">
                    <a:moveTo>
                      <a:pt x="3253353" y="0"/>
                    </a:moveTo>
                    <a:cubicBezTo>
                      <a:pt x="1456576" y="0"/>
                      <a:pt x="0" y="1421496"/>
                      <a:pt x="0" y="3175000"/>
                    </a:cubicBezTo>
                    <a:cubicBezTo>
                      <a:pt x="0" y="4928504"/>
                      <a:pt x="1456576" y="6350000"/>
                      <a:pt x="3253353" y="6350000"/>
                    </a:cubicBezTo>
                    <a:cubicBezTo>
                      <a:pt x="5050131" y="6350000"/>
                      <a:pt x="6506707" y="4928504"/>
                      <a:pt x="6506707" y="3175000"/>
                    </a:cubicBezTo>
                    <a:cubicBezTo>
                      <a:pt x="6506707" y="1421496"/>
                      <a:pt x="5050131" y="0"/>
                      <a:pt x="325335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81071" y="6061225"/>
              <a:ext cx="620934" cy="837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91"/>
                </a:lnSpc>
                <a:spcBef>
                  <a:spcPct val="0"/>
                </a:spcBef>
              </a:pPr>
              <a:r>
                <a:rPr lang="en-US" sz="3779">
                  <a:solidFill>
                    <a:srgbClr val="FFFFFF"/>
                  </a:solidFill>
                  <a:latin typeface="RoxboroughCF Bold"/>
                </a:rPr>
                <a:t>4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92868" y="6325008"/>
              <a:ext cx="8827415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nva Sans Bold"/>
                </a:rPr>
                <a:t>Trading tool will be given to place the order 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720308" y="1731899"/>
            <a:ext cx="792941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Risk Management :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Daily Risk: 10% of the capital.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Reward Management :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Daily Reward : 39% of the capital.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845438" y="4153926"/>
            <a:ext cx="6879093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No overnight holding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45438" y="6178401"/>
            <a:ext cx="630409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Instant/Pending Orders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8808807" y="2086499"/>
            <a:ext cx="751151" cy="719550"/>
            <a:chOff x="0" y="0"/>
            <a:chExt cx="6628873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628873" cy="6350000"/>
            </a:xfrm>
            <a:custGeom>
              <a:avLst/>
              <a:gdLst/>
              <a:ahLst/>
              <a:cxnLst/>
              <a:rect l="l" t="t" r="r" b="b"/>
              <a:pathLst>
                <a:path w="6628873" h="6350000">
                  <a:moveTo>
                    <a:pt x="3314436" y="0"/>
                  </a:moveTo>
                  <a:cubicBezTo>
                    <a:pt x="1483924" y="0"/>
                    <a:pt x="0" y="1421496"/>
                    <a:pt x="0" y="3175000"/>
                  </a:cubicBezTo>
                  <a:cubicBezTo>
                    <a:pt x="0" y="4928504"/>
                    <a:pt x="1483924" y="6350000"/>
                    <a:pt x="3314436" y="6350000"/>
                  </a:cubicBezTo>
                  <a:cubicBezTo>
                    <a:pt x="5144949" y="6350000"/>
                    <a:pt x="6628873" y="4928504"/>
                    <a:pt x="6628873" y="3175000"/>
                  </a:cubicBezTo>
                  <a:cubicBezTo>
                    <a:pt x="6628873" y="1421496"/>
                    <a:pt x="5144949" y="0"/>
                    <a:pt x="331443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8947160" y="2083588"/>
            <a:ext cx="474444" cy="6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2"/>
              </a:lnSpc>
              <a:spcBef>
                <a:spcPct val="0"/>
              </a:spcBef>
            </a:pPr>
            <a:r>
              <a:rPr lang="en-US" sz="3780">
                <a:solidFill>
                  <a:srgbClr val="FFFFFF"/>
                </a:solidFill>
                <a:latin typeface="RoxboroughCF Bold"/>
              </a:rPr>
              <a:t>5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8842005" y="3967776"/>
            <a:ext cx="737307" cy="719550"/>
            <a:chOff x="0" y="0"/>
            <a:chExt cx="6506707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506707" cy="6350000"/>
            </a:xfrm>
            <a:custGeom>
              <a:avLst/>
              <a:gdLst/>
              <a:ahLst/>
              <a:cxnLst/>
              <a:rect l="l" t="t" r="r" b="b"/>
              <a:pathLst>
                <a:path w="6506707" h="6350000">
                  <a:moveTo>
                    <a:pt x="3253353" y="0"/>
                  </a:moveTo>
                  <a:cubicBezTo>
                    <a:pt x="1456576" y="0"/>
                    <a:pt x="0" y="1421496"/>
                    <a:pt x="0" y="3175000"/>
                  </a:cubicBezTo>
                  <a:cubicBezTo>
                    <a:pt x="0" y="4928504"/>
                    <a:pt x="1456576" y="6350000"/>
                    <a:pt x="3253353" y="6350000"/>
                  </a:cubicBezTo>
                  <a:cubicBezTo>
                    <a:pt x="5050131" y="6350000"/>
                    <a:pt x="6506707" y="4928504"/>
                    <a:pt x="6506707" y="3175000"/>
                  </a:cubicBezTo>
                  <a:cubicBezTo>
                    <a:pt x="6506707" y="1421496"/>
                    <a:pt x="5050131" y="0"/>
                    <a:pt x="32533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8977809" y="3964865"/>
            <a:ext cx="465701" cy="6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2"/>
              </a:lnSpc>
              <a:spcBef>
                <a:spcPct val="0"/>
              </a:spcBef>
            </a:pPr>
            <a:r>
              <a:rPr lang="en-US" sz="3780">
                <a:solidFill>
                  <a:srgbClr val="FFFFFF"/>
                </a:solidFill>
                <a:latin typeface="RoxboroughCF Bold"/>
              </a:rPr>
              <a:t>6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8808807" y="5990076"/>
            <a:ext cx="737307" cy="719550"/>
            <a:chOff x="0" y="0"/>
            <a:chExt cx="6506707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506707" cy="6350000"/>
            </a:xfrm>
            <a:custGeom>
              <a:avLst/>
              <a:gdLst/>
              <a:ahLst/>
              <a:cxnLst/>
              <a:rect l="l" t="t" r="r" b="b"/>
              <a:pathLst>
                <a:path w="6506707" h="6350000">
                  <a:moveTo>
                    <a:pt x="3253353" y="0"/>
                  </a:moveTo>
                  <a:cubicBezTo>
                    <a:pt x="1456576" y="0"/>
                    <a:pt x="0" y="1421496"/>
                    <a:pt x="0" y="3175000"/>
                  </a:cubicBezTo>
                  <a:cubicBezTo>
                    <a:pt x="0" y="4928504"/>
                    <a:pt x="1456576" y="6350000"/>
                    <a:pt x="3253353" y="6350000"/>
                  </a:cubicBezTo>
                  <a:cubicBezTo>
                    <a:pt x="5050131" y="6350000"/>
                    <a:pt x="6506707" y="4928504"/>
                    <a:pt x="6506707" y="3175000"/>
                  </a:cubicBezTo>
                  <a:cubicBezTo>
                    <a:pt x="6506707" y="1421496"/>
                    <a:pt x="5050131" y="0"/>
                    <a:pt x="32533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8944610" y="5987165"/>
            <a:ext cx="465701" cy="6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2"/>
              </a:lnSpc>
              <a:spcBef>
                <a:spcPct val="0"/>
              </a:spcBef>
            </a:pPr>
            <a:r>
              <a:rPr lang="en-US" sz="3780">
                <a:solidFill>
                  <a:srgbClr val="FFFFFF"/>
                </a:solidFill>
                <a:latin typeface="RoxboroughCF Bold"/>
              </a:rPr>
              <a:t>7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8808807" y="8014551"/>
            <a:ext cx="737307" cy="719550"/>
            <a:chOff x="0" y="0"/>
            <a:chExt cx="6506707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506707" cy="6350000"/>
            </a:xfrm>
            <a:custGeom>
              <a:avLst/>
              <a:gdLst/>
              <a:ahLst/>
              <a:cxnLst/>
              <a:rect l="l" t="t" r="r" b="b"/>
              <a:pathLst>
                <a:path w="6506707" h="6350000">
                  <a:moveTo>
                    <a:pt x="3253353" y="0"/>
                  </a:moveTo>
                  <a:cubicBezTo>
                    <a:pt x="1456576" y="0"/>
                    <a:pt x="0" y="1421496"/>
                    <a:pt x="0" y="3175000"/>
                  </a:cubicBezTo>
                  <a:cubicBezTo>
                    <a:pt x="0" y="4928504"/>
                    <a:pt x="1456576" y="6350000"/>
                    <a:pt x="3253353" y="6350000"/>
                  </a:cubicBezTo>
                  <a:cubicBezTo>
                    <a:pt x="5050131" y="6350000"/>
                    <a:pt x="6506707" y="4928504"/>
                    <a:pt x="6506707" y="3175000"/>
                  </a:cubicBezTo>
                  <a:cubicBezTo>
                    <a:pt x="6506707" y="1421496"/>
                    <a:pt x="5050131" y="0"/>
                    <a:pt x="32533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8944610" y="8011640"/>
            <a:ext cx="465701" cy="646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RoxboroughCF Bold"/>
              </a:rPr>
              <a:t>8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845438" y="8230909"/>
            <a:ext cx="630409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Accuracy : 97%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08768" y="263016"/>
            <a:ext cx="515350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0"/>
              </a:lnSpc>
            </a:pPr>
            <a:r>
              <a:rPr lang="en-US" sz="2675" u="sng">
                <a:solidFill>
                  <a:srgbClr val="000000"/>
                </a:solidFill>
                <a:latin typeface="Canva Sans"/>
              </a:rPr>
              <a:t>Instrument : </a:t>
            </a:r>
            <a:r>
              <a:rPr lang="en-US" sz="2675" u="sng">
                <a:solidFill>
                  <a:srgbClr val="000000"/>
                </a:solidFill>
                <a:latin typeface="Canva Sans Bold"/>
              </a:rPr>
              <a:t>BUY XAUUSD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239248" y="1019175"/>
            <a:ext cx="4641103" cy="610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5"/>
              </a:lnSpc>
            </a:pPr>
            <a:r>
              <a:rPr lang="en-US" sz="2004" u="sng">
                <a:solidFill>
                  <a:srgbClr val="000000"/>
                </a:solidFill>
                <a:latin typeface="Canva Sans Bold"/>
              </a:rPr>
              <a:t>Level 1 : 2380-2375 | SL - 2370</a:t>
            </a:r>
          </a:p>
          <a:p>
            <a:pPr algn="l">
              <a:lnSpc>
                <a:spcPts val="2405"/>
              </a:lnSpc>
            </a:pPr>
            <a:endParaRPr lang="en-US" sz="2004" u="sng">
              <a:solidFill>
                <a:srgbClr val="000000"/>
              </a:solidFill>
              <a:latin typeface="Canva Sans Bold"/>
            </a:endParaRP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1 : 2380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2 : 2379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3 : 2378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4 : 2377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5 : 2376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6 : 2375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7 : 2374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8 : 2373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Entry 9 : 2372</a:t>
            </a:r>
          </a:p>
          <a:p>
            <a:pPr algn="l">
              <a:lnSpc>
                <a:spcPts val="2405"/>
              </a:lnSpc>
            </a:pPr>
            <a:endParaRPr lang="en-US" sz="2004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Breakeven point : 2376.5 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Stop Loss (SL) : 2370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Take Profit (TP) : 2390</a:t>
            </a:r>
          </a:p>
          <a:p>
            <a:pPr algn="l">
              <a:lnSpc>
                <a:spcPts val="2405"/>
              </a:lnSpc>
            </a:pPr>
            <a:endParaRPr lang="en-US" sz="2004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Risk and Reward Analysis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Risk to Reward Ratio : 5.4/12.6</a:t>
            </a:r>
          </a:p>
          <a:p>
            <a:pPr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Capital : $10k</a:t>
            </a:r>
          </a:p>
          <a:p>
            <a:pPr marL="0" lvl="0" indent="0" algn="l">
              <a:lnSpc>
                <a:spcPts val="2405"/>
              </a:lnSpc>
            </a:pPr>
            <a:r>
              <a:rPr lang="en-US" sz="2004">
                <a:solidFill>
                  <a:srgbClr val="000000"/>
                </a:solidFill>
                <a:latin typeface="Canva Sans"/>
              </a:rPr>
              <a:t>Trading Lot Size : 0.10/entry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39248" y="8707297"/>
            <a:ext cx="429254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u="sng">
                <a:solidFill>
                  <a:srgbClr val="3B75BA"/>
                </a:solidFill>
                <a:latin typeface="Canva Sans Bold"/>
              </a:rPr>
              <a:t>REWARD FORMULA :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anva Sans"/>
              </a:rPr>
              <a:t>=Entry - TP = $__Profit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anva Sans"/>
              </a:rPr>
              <a:t>Reward = $__Profit * 100 / Capital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215108" y="267614"/>
          <a:ext cx="12045762" cy="9751770"/>
        </p:xfrm>
        <a:graphic>
          <a:graphicData uri="http://schemas.openxmlformats.org/drawingml/2006/table">
            <a:tbl>
              <a:tblPr/>
              <a:tblGrid>
                <a:gridCol w="2138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6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2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71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2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51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Number of Entries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SL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TP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Lot size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Risk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202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$130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6512">
                <a:tc gridSpan="7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Breakeven point : 2376.5 (No profit no loss point)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4358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$60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$50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$150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634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$180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58767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Total Risk/ 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0.90 Lot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$540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$1260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46598" y="828581"/>
            <a:ext cx="4641103" cy="580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5"/>
              </a:lnSpc>
            </a:pPr>
            <a:r>
              <a:rPr lang="en-US" sz="2004" u="sng" dirty="0">
                <a:solidFill>
                  <a:srgbClr val="000000"/>
                </a:solidFill>
                <a:latin typeface="Canva Sans Bold"/>
              </a:rPr>
              <a:t>Level 2 : 2365-2360 | SL - 2355</a:t>
            </a:r>
          </a:p>
          <a:p>
            <a:pPr algn="l">
              <a:lnSpc>
                <a:spcPts val="2405"/>
              </a:lnSpc>
            </a:pPr>
            <a:endParaRPr lang="en-US" sz="2004" u="sng" dirty="0">
              <a:solidFill>
                <a:srgbClr val="000000"/>
              </a:solidFill>
              <a:latin typeface="Canva Sans Bold"/>
            </a:endParaRP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10 : 2365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11 : 2364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12 : 2363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13 : 2362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14 : 2361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15 : 2360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16 : 2359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17 : 2358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Entry 18 : 2357</a:t>
            </a:r>
          </a:p>
          <a:p>
            <a:pPr algn="l">
              <a:lnSpc>
                <a:spcPts val="2405"/>
              </a:lnSpc>
            </a:pPr>
            <a:endParaRPr lang="en-US" sz="2004" dirty="0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Stop Loss (SL) : 2355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Take Profit (TP) : 2390</a:t>
            </a:r>
          </a:p>
          <a:p>
            <a:pPr algn="l">
              <a:lnSpc>
                <a:spcPts val="2405"/>
              </a:lnSpc>
            </a:pPr>
            <a:endParaRPr lang="en-US" sz="2004" dirty="0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Risk and Reward Analysis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Risk to Reward Ratio : 5.4/26.1</a:t>
            </a:r>
          </a:p>
          <a:p>
            <a:pPr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Capital : $10k</a:t>
            </a:r>
          </a:p>
          <a:p>
            <a:pPr marL="0" lvl="0" indent="0" algn="l">
              <a:lnSpc>
                <a:spcPts val="2405"/>
              </a:lnSpc>
            </a:pPr>
            <a:r>
              <a:rPr lang="en-US" sz="2004" dirty="0">
                <a:solidFill>
                  <a:srgbClr val="000000"/>
                </a:solidFill>
                <a:latin typeface="Canva Sans"/>
              </a:rPr>
              <a:t>Trading Lot Size : 0.10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066031"/>
              </p:ext>
            </p:extLst>
          </p:nvPr>
        </p:nvGraphicFramePr>
        <p:xfrm>
          <a:off x="215108" y="267614"/>
          <a:ext cx="11602411" cy="8966028"/>
        </p:xfrm>
        <a:graphic>
          <a:graphicData uri="http://schemas.openxmlformats.org/drawingml/2006/table">
            <a:tbl>
              <a:tblPr/>
              <a:tblGrid>
                <a:gridCol w="2351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57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07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8604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Number of Entries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Level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SL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TP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Lot size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Risk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u="sng">
                          <a:solidFill>
                            <a:srgbClr val="000000"/>
                          </a:solidFill>
                          <a:latin typeface="Canva Sans Bold"/>
                        </a:rPr>
                        <a:t>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Canva Sans"/>
                        </a:rPr>
                        <a:t>$100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$250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$260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26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4425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$60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Canva Sans"/>
                        </a:rPr>
                        <a:t>Entry 15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2360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$50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411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Entry 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2355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2390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0.10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"/>
                        </a:rPr>
                        <a:t>$330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58857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Total Risk/ Reward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0.90 Lot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Canva Sans Bold"/>
                        </a:rPr>
                        <a:t>$540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Canva Sans Bold"/>
                        </a:rPr>
                        <a:t>$2610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3239248" y="7474978"/>
            <a:ext cx="4166167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FF5757"/>
                </a:solidFill>
                <a:latin typeface="Canva Sans Bold"/>
              </a:rPr>
              <a:t>level 1  + level 2 Risk 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399">
                <a:solidFill>
                  <a:srgbClr val="FF5757"/>
                </a:solidFill>
                <a:latin typeface="Canva Sans Bold"/>
              </a:rPr>
              <a:t>= $540 + $540 = $1080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39248" y="8707297"/>
            <a:ext cx="429254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3B75BA"/>
                </a:solidFill>
                <a:latin typeface="Canva Sans Bold"/>
              </a:rPr>
              <a:t>level 1 + level 2 Reward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399">
                <a:solidFill>
                  <a:srgbClr val="3B75BA"/>
                </a:solidFill>
                <a:latin typeface="Canva Sans Bold"/>
              </a:rPr>
              <a:t>= $1260 + $2610 = $3870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3205</Words>
  <Application>Microsoft Office PowerPoint</Application>
  <PresentationFormat>Custom</PresentationFormat>
  <Paragraphs>942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Libre Baskerville Bold</vt:lpstr>
      <vt:lpstr>Calibri</vt:lpstr>
      <vt:lpstr>RoxboroughCF Bold</vt:lpstr>
      <vt:lpstr>Libre Baskerville</vt:lpstr>
      <vt:lpstr>Canva Sans</vt:lpstr>
      <vt:lpstr>Canva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Calendar Gold Signal Strategy - 1</dc:title>
  <cp:lastModifiedBy>flash crypto</cp:lastModifiedBy>
  <cp:revision>6</cp:revision>
  <dcterms:created xsi:type="dcterms:W3CDTF">2006-08-16T00:00:00Z</dcterms:created>
  <dcterms:modified xsi:type="dcterms:W3CDTF">2024-06-07T14:01:35Z</dcterms:modified>
  <dc:identifier>DAGFwac6yHE</dc:identifier>
</cp:coreProperties>
</file>