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RoxboroughCF Bold" charset="1" panose="00000800000000000000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  <p:embeddedFont>
      <p:font typeface="Libre Baskerville Bold" charset="1" panose="02000000000000000000"/>
      <p:regular r:id="rId30"/>
    </p:embeddedFont>
    <p:embeddedFont>
      <p:font typeface="Libre Baskerville" charset="1" panose="020000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88471" y="0"/>
            <a:ext cx="2119542" cy="10287000"/>
            <a:chOff x="0" y="0"/>
            <a:chExt cx="5582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E0D9">
                <a:alpha val="5098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2119542" cy="10287000"/>
            <a:chOff x="0" y="0"/>
            <a:chExt cx="5582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C3D0">
                <a:alpha val="5098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1071" y="0"/>
            <a:ext cx="2119542" cy="10287000"/>
            <a:chOff x="0" y="0"/>
            <a:chExt cx="558233" cy="27093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C7C6">
                <a:alpha val="5098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646898" y="-2101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118095" y="925830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391152"/>
            <a:ext cx="16073246" cy="2384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6"/>
              </a:lnSpc>
            </a:pPr>
            <a:r>
              <a:rPr lang="en-US" sz="8770">
                <a:solidFill>
                  <a:srgbClr val="000000"/>
                </a:solidFill>
                <a:latin typeface="RoxboroughCF Bold"/>
              </a:rPr>
              <a:t>Calendar Gold Signal </a:t>
            </a:r>
          </a:p>
          <a:p>
            <a:pPr algn="ctr">
              <a:lnSpc>
                <a:spcPts val="9296"/>
              </a:lnSpc>
            </a:pPr>
            <a:r>
              <a:rPr lang="en-US" sz="8770">
                <a:solidFill>
                  <a:srgbClr val="000000"/>
                </a:solidFill>
                <a:latin typeface="RoxboroughCF Bold"/>
              </a:rPr>
              <a:t>Strategy - 2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931685" y="4079331"/>
            <a:ext cx="765617" cy="719550"/>
            <a:chOff x="0" y="0"/>
            <a:chExt cx="675654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75654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756540">
                  <a:moveTo>
                    <a:pt x="3378270" y="0"/>
                  </a:moveTo>
                  <a:cubicBezTo>
                    <a:pt x="1512503" y="0"/>
                    <a:pt x="0" y="1421496"/>
                    <a:pt x="0" y="3175000"/>
                  </a:cubicBezTo>
                  <a:cubicBezTo>
                    <a:pt x="0" y="4928504"/>
                    <a:pt x="1512503" y="6350000"/>
                    <a:pt x="3378270" y="6350000"/>
                  </a:cubicBezTo>
                  <a:cubicBezTo>
                    <a:pt x="5244037" y="6350000"/>
                    <a:pt x="6756540" y="4928504"/>
                    <a:pt x="6756540" y="3175000"/>
                  </a:cubicBezTo>
                  <a:cubicBezTo>
                    <a:pt x="6756540" y="1421496"/>
                    <a:pt x="5244037" y="0"/>
                    <a:pt x="337827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072702" y="4066896"/>
            <a:ext cx="483582" cy="649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RoxboroughCF Bold"/>
              </a:rPr>
              <a:t>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050248" y="3406627"/>
            <a:ext cx="7528294" cy="252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Risk Management :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Daily Risk: 5.4% per trade</a:t>
            </a:r>
            <a:r>
              <a:rPr lang="en-US" sz="2400">
                <a:solidFill>
                  <a:srgbClr val="000000"/>
                </a:solidFill>
                <a:latin typeface="Canva Sans"/>
              </a:rPr>
              <a:t>.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Total Loss Per Trade : $54 (5.4% of capital)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Reward Management :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Daily Reward : 12.6% per trade.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Total Profit Per Trade : $126 (12.6% of capital)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8931685" y="6468675"/>
            <a:ext cx="751507" cy="719550"/>
            <a:chOff x="0" y="0"/>
            <a:chExt cx="6632022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632022" cy="6350000"/>
            </a:xfrm>
            <a:custGeom>
              <a:avLst/>
              <a:gdLst/>
              <a:ahLst/>
              <a:cxnLst/>
              <a:rect r="r" b="b" t="t" l="l"/>
              <a:pathLst>
                <a:path h="6350000" w="6632022">
                  <a:moveTo>
                    <a:pt x="3316011" y="0"/>
                  </a:moveTo>
                  <a:cubicBezTo>
                    <a:pt x="1484629" y="0"/>
                    <a:pt x="0" y="1421496"/>
                    <a:pt x="0" y="3175000"/>
                  </a:cubicBezTo>
                  <a:cubicBezTo>
                    <a:pt x="0" y="4928504"/>
                    <a:pt x="1484629" y="6350000"/>
                    <a:pt x="3316011" y="6350000"/>
                  </a:cubicBezTo>
                  <a:cubicBezTo>
                    <a:pt x="5147393" y="6350000"/>
                    <a:pt x="6632022" y="4928504"/>
                    <a:pt x="6632022" y="3175000"/>
                  </a:cubicBezTo>
                  <a:cubicBezTo>
                    <a:pt x="6632022" y="1421496"/>
                    <a:pt x="5147393" y="0"/>
                    <a:pt x="331601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9070104" y="6465764"/>
            <a:ext cx="474670" cy="649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RoxboroughCF Bold"/>
              </a:rPr>
              <a:t>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920011" y="6649349"/>
            <a:ext cx="701157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Trade Frequency : Only one signal per 24 hours.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8931685" y="7788300"/>
            <a:ext cx="751507" cy="719550"/>
            <a:chOff x="0" y="0"/>
            <a:chExt cx="6632022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632022" cy="6350000"/>
            </a:xfrm>
            <a:custGeom>
              <a:avLst/>
              <a:gdLst/>
              <a:ahLst/>
              <a:cxnLst/>
              <a:rect r="r" b="b" t="t" l="l"/>
              <a:pathLst>
                <a:path h="6350000" w="6632022">
                  <a:moveTo>
                    <a:pt x="3316011" y="0"/>
                  </a:moveTo>
                  <a:cubicBezTo>
                    <a:pt x="1484629" y="0"/>
                    <a:pt x="0" y="1421496"/>
                    <a:pt x="0" y="3175000"/>
                  </a:cubicBezTo>
                  <a:cubicBezTo>
                    <a:pt x="0" y="4928504"/>
                    <a:pt x="1484629" y="6350000"/>
                    <a:pt x="3316011" y="6350000"/>
                  </a:cubicBezTo>
                  <a:cubicBezTo>
                    <a:pt x="5147393" y="6350000"/>
                    <a:pt x="6632022" y="4928504"/>
                    <a:pt x="6632022" y="3175000"/>
                  </a:cubicBezTo>
                  <a:cubicBezTo>
                    <a:pt x="6632022" y="1421496"/>
                    <a:pt x="5147393" y="0"/>
                    <a:pt x="331601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9070104" y="7785389"/>
            <a:ext cx="474670" cy="649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RoxboroughCF Bold"/>
              </a:rPr>
              <a:t>7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920011" y="8004658"/>
            <a:ext cx="6425511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</a:rPr>
              <a:t>Order Execution Time : </a:t>
            </a:r>
            <a:r>
              <a:rPr lang="en-US" sz="2399">
                <a:solidFill>
                  <a:srgbClr val="000000"/>
                </a:solidFill>
                <a:latin typeface="Canva Sans Bold"/>
              </a:rPr>
              <a:t>1 minute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8931685" y="9107193"/>
            <a:ext cx="751507" cy="719550"/>
            <a:chOff x="0" y="0"/>
            <a:chExt cx="6632022" cy="635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632022" cy="6350000"/>
            </a:xfrm>
            <a:custGeom>
              <a:avLst/>
              <a:gdLst/>
              <a:ahLst/>
              <a:cxnLst/>
              <a:rect r="r" b="b" t="t" l="l"/>
              <a:pathLst>
                <a:path h="6350000" w="6632022">
                  <a:moveTo>
                    <a:pt x="3316011" y="0"/>
                  </a:moveTo>
                  <a:cubicBezTo>
                    <a:pt x="1484629" y="0"/>
                    <a:pt x="0" y="1421496"/>
                    <a:pt x="0" y="3175000"/>
                  </a:cubicBezTo>
                  <a:cubicBezTo>
                    <a:pt x="0" y="4928504"/>
                    <a:pt x="1484629" y="6350000"/>
                    <a:pt x="3316011" y="6350000"/>
                  </a:cubicBezTo>
                  <a:cubicBezTo>
                    <a:pt x="5147393" y="6350000"/>
                    <a:pt x="6632022" y="4928504"/>
                    <a:pt x="6632022" y="3175000"/>
                  </a:cubicBezTo>
                  <a:cubicBezTo>
                    <a:pt x="6632022" y="1421496"/>
                    <a:pt x="5147393" y="0"/>
                    <a:pt x="331601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9070104" y="9104282"/>
            <a:ext cx="474670" cy="646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1"/>
              </a:lnSpc>
              <a:spcBef>
                <a:spcPct val="0"/>
              </a:spcBef>
            </a:pPr>
            <a:r>
              <a:rPr lang="en-US" sz="3779">
                <a:solidFill>
                  <a:srgbClr val="FFFFFF"/>
                </a:solidFill>
                <a:latin typeface="RoxboroughCF Bold"/>
              </a:rPr>
              <a:t>8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920011" y="9323551"/>
            <a:ext cx="6425511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</a:rPr>
              <a:t>Accuracy: 90%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28700" y="3961192"/>
            <a:ext cx="508344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79"/>
              </a:lnSpc>
            </a:pPr>
            <a:r>
              <a:rPr lang="en-US" sz="3399" u="sng">
                <a:solidFill>
                  <a:srgbClr val="000000"/>
                </a:solidFill>
                <a:latin typeface="Libre Baskerville Bold"/>
              </a:rPr>
              <a:t>FOCAL SERVICE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934456" y="5143500"/>
            <a:ext cx="6934614" cy="719550"/>
            <a:chOff x="0" y="0"/>
            <a:chExt cx="9246152" cy="959400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0"/>
              <a:ext cx="983076" cy="959400"/>
              <a:chOff x="0" y="0"/>
              <a:chExt cx="6506707" cy="63500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81071" y="21519"/>
              <a:ext cx="620934" cy="840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RoxboroughCF Bold"/>
                </a:rPr>
                <a:t>1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1228980" y="237724"/>
              <a:ext cx="8017173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Level 1 with 2 entries.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934456" y="6477148"/>
            <a:ext cx="6615173" cy="719550"/>
            <a:chOff x="0" y="0"/>
            <a:chExt cx="8820231" cy="959400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0" y="0"/>
              <a:ext cx="983076" cy="959400"/>
              <a:chOff x="0" y="0"/>
              <a:chExt cx="6506707" cy="63500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9" id="39"/>
            <p:cNvSpPr txBox="true"/>
            <p:nvPr/>
          </p:nvSpPr>
          <p:spPr>
            <a:xfrm rot="0">
              <a:off x="181071" y="21519"/>
              <a:ext cx="620934" cy="840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RoxboroughCF Bold"/>
                </a:rPr>
                <a:t>2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1292868" y="293020"/>
              <a:ext cx="7527363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Capital Investment : Minimum $1000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934456" y="7872973"/>
            <a:ext cx="6343648" cy="719550"/>
            <a:chOff x="0" y="0"/>
            <a:chExt cx="8458198" cy="95940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983076" cy="959400"/>
              <a:chOff x="0" y="0"/>
              <a:chExt cx="6506707" cy="63500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44" id="44"/>
            <p:cNvSpPr txBox="true"/>
            <p:nvPr/>
          </p:nvSpPr>
          <p:spPr>
            <a:xfrm rot="0">
              <a:off x="181071" y="21519"/>
              <a:ext cx="620934" cy="837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1"/>
                </a:lnSpc>
                <a:spcBef>
                  <a:spcPct val="0"/>
                </a:spcBef>
              </a:pPr>
              <a:r>
                <a:rPr lang="en-US" sz="3779">
                  <a:solidFill>
                    <a:srgbClr val="FFFFFF"/>
                  </a:solidFill>
                  <a:latin typeface="RoxboroughCF Bold"/>
                </a:rPr>
                <a:t>3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1292868" y="285303"/>
              <a:ext cx="7165330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Lot Size: 0.01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934456" y="9258300"/>
            <a:ext cx="7590212" cy="719550"/>
            <a:chOff x="0" y="0"/>
            <a:chExt cx="10120283" cy="959400"/>
          </a:xfrm>
        </p:grpSpPr>
        <p:grpSp>
          <p:nvGrpSpPr>
            <p:cNvPr name="Group 47" id="47"/>
            <p:cNvGrpSpPr/>
            <p:nvPr/>
          </p:nvGrpSpPr>
          <p:grpSpPr>
            <a:xfrm rot="0">
              <a:off x="0" y="0"/>
              <a:ext cx="983076" cy="959400"/>
              <a:chOff x="0" y="0"/>
              <a:chExt cx="6506707" cy="63500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49" id="49"/>
            <p:cNvSpPr txBox="true"/>
            <p:nvPr/>
          </p:nvSpPr>
          <p:spPr>
            <a:xfrm rot="0">
              <a:off x="181071" y="21519"/>
              <a:ext cx="620934" cy="837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1"/>
                </a:lnSpc>
                <a:spcBef>
                  <a:spcPct val="0"/>
                </a:spcBef>
              </a:pPr>
              <a:r>
                <a:rPr lang="en-US" sz="3779">
                  <a:solidFill>
                    <a:srgbClr val="FFFFFF"/>
                  </a:solidFill>
                  <a:latin typeface="RoxboroughCF Bold"/>
                </a:rPr>
                <a:t>4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1292868" y="285303"/>
              <a:ext cx="8827415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 Bold"/>
                </a:rPr>
                <a:t>Trading tool will be given to place the order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6489" y="2256550"/>
            <a:ext cx="6561789" cy="7719752"/>
          </a:xfrm>
          <a:custGeom>
            <a:avLst/>
            <a:gdLst/>
            <a:ahLst/>
            <a:cxnLst/>
            <a:rect r="r" b="b" t="t" l="l"/>
            <a:pathLst>
              <a:path h="7719752" w="6561789">
                <a:moveTo>
                  <a:pt x="0" y="0"/>
                </a:moveTo>
                <a:lnTo>
                  <a:pt x="6561789" y="0"/>
                </a:lnTo>
                <a:lnTo>
                  <a:pt x="6561789" y="7719752"/>
                </a:lnTo>
                <a:lnTo>
                  <a:pt x="0" y="771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77969" y="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149166" y="94684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53305" y="-190824"/>
            <a:ext cx="10219049" cy="133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54317D"/>
                </a:solidFill>
                <a:latin typeface="Libre Baskerville Bold"/>
              </a:rPr>
              <a:t>0.10 LOT TRADED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478335" y="533400"/>
            <a:ext cx="636576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3131"/>
                </a:solidFill>
                <a:latin typeface="Libre Baskerville Bold"/>
              </a:rPr>
              <a:t>RISK CALCULATION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45608" y="3158936"/>
            <a:ext cx="1145748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 @ 2380 - 2370 = $100 Loss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41870" y="5162132"/>
            <a:ext cx="3783119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5757"/>
                </a:solidFill>
                <a:latin typeface="Libre Baskerville Bold"/>
              </a:rPr>
              <a:t>SL @ 2370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5757"/>
                </a:solidFill>
                <a:latin typeface="Libre Baskerville Bold"/>
              </a:rPr>
              <a:t>$540 Loss (Level 1)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5757"/>
                </a:solidFill>
                <a:latin typeface="Libre Baskerville Bold"/>
              </a:rPr>
              <a:t>ROI = 5.4%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91635" y="2814146"/>
            <a:ext cx="1145748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2 @ 2379 - 2370 = $90 Loss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37433" y="3158936"/>
            <a:ext cx="1228804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3 @ 2378 - 2370 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$80 Loss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32865" y="4406297"/>
            <a:ext cx="1228804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4 @ 2377 - 2370 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$70 Loss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85786" y="5903193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5 @ 2376 - 2370 = $60 Loss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30393" y="7276682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6 @ 2375 - 2370 = $50 Loss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08643" y="8491689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7 @ 2374 - 2370 = $40 Loss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67792" y="8836478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8 @ 2373 - 2370 = $30 Loss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17417" y="8568722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9 @ 2372 - 2370 = $20 Loss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1149166" y="2256550"/>
            <a:ext cx="6561789" cy="7719752"/>
          </a:xfrm>
          <a:custGeom>
            <a:avLst/>
            <a:gdLst/>
            <a:ahLst/>
            <a:cxnLst/>
            <a:rect r="r" b="b" t="t" l="l"/>
            <a:pathLst>
              <a:path h="7719752" w="6561789">
                <a:moveTo>
                  <a:pt x="0" y="0"/>
                </a:moveTo>
                <a:lnTo>
                  <a:pt x="6561789" y="0"/>
                </a:lnTo>
                <a:lnTo>
                  <a:pt x="6561789" y="7719752"/>
                </a:lnTo>
                <a:lnTo>
                  <a:pt x="0" y="771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1738285" y="3076210"/>
            <a:ext cx="1145748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10 @ 2365 - 2355 = $100 Loss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922764" y="5050831"/>
            <a:ext cx="3868844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5757"/>
                </a:solidFill>
                <a:latin typeface="Libre Baskerville Bold"/>
              </a:rPr>
              <a:t>SL @ 2355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5757"/>
                </a:solidFill>
                <a:latin typeface="Libre Baskerville Bold"/>
              </a:rPr>
              <a:t>$540 Loss (Level 2)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5757"/>
                </a:solidFill>
                <a:latin typeface="Libre Baskerville Bold"/>
              </a:rPr>
              <a:t>ROI = 5.4%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284312" y="2590236"/>
            <a:ext cx="1145748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11 @ 2364 - 2355 = $90 Loss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830111" y="3076210"/>
            <a:ext cx="1228804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12 @ 2363 - 2355 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$80 Loss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825542" y="4323571"/>
            <a:ext cx="1228804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13 @ 2362 - 2355 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$70 Loss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278463" y="5820467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14 @ 2361 - 2355 = $60 Loss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923071" y="7193956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15 @ 2360 - 2355 = $50 Loss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801320" y="8408963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16 @ 2359 - 2355 = $40 Loss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260469" y="8753753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17 @ 2358 - 2355 = $30 Loss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710094" y="8485996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18 @ 2357 - 2355 = $20 Loss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62649" y="1656475"/>
            <a:ext cx="6122700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3131"/>
                </a:solidFill>
                <a:latin typeface="Libre Baskerville Bold"/>
              </a:rPr>
              <a:t>Level 1 : 2380-2375 | SL - 2370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215728" y="1656475"/>
            <a:ext cx="6428665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3131"/>
                </a:solidFill>
                <a:latin typeface="Libre Baskerville Bold"/>
              </a:rPr>
              <a:t>Level 2 : 2365-2360 | SL - 2355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628961" y="5610917"/>
            <a:ext cx="378311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FF5757"/>
                </a:solidFill>
                <a:latin typeface="Libre Baskerville Bold"/>
              </a:rPr>
              <a:t>TOTAL $1080 LOSS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656170" y="9106178"/>
            <a:ext cx="4975660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 u="sng">
                <a:solidFill>
                  <a:srgbClr val="FF5757"/>
                </a:solidFill>
                <a:latin typeface="Libre Baskerville Bold"/>
              </a:rPr>
              <a:t>RISK FORMULA : </a:t>
            </a:r>
          </a:p>
          <a:p>
            <a:pPr algn="ctr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Libre Baskerville"/>
              </a:rPr>
              <a:t>=</a:t>
            </a:r>
            <a:r>
              <a:rPr lang="en-US" sz="2100">
                <a:solidFill>
                  <a:srgbClr val="000000"/>
                </a:solidFill>
                <a:latin typeface="Libre Baskerville"/>
              </a:rPr>
              <a:t>Entry - SL = $__ Profit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ibre Baskerville"/>
              </a:rPr>
              <a:t>RISK = $__ Profit * 100 / CAPITAL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49166" y="94684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1203657" y="2297912"/>
            <a:ext cx="6561789" cy="7719752"/>
          </a:xfrm>
          <a:custGeom>
            <a:avLst/>
            <a:gdLst/>
            <a:ahLst/>
            <a:cxnLst/>
            <a:rect r="r" b="b" t="t" l="l"/>
            <a:pathLst>
              <a:path h="7719752" w="6561789">
                <a:moveTo>
                  <a:pt x="6561789" y="0"/>
                </a:moveTo>
                <a:lnTo>
                  <a:pt x="0" y="0"/>
                </a:lnTo>
                <a:lnTo>
                  <a:pt x="0" y="7719753"/>
                </a:lnTo>
                <a:lnTo>
                  <a:pt x="6561789" y="7719753"/>
                </a:lnTo>
                <a:lnTo>
                  <a:pt x="656178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77969" y="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430127" y="2231734"/>
            <a:ext cx="6561789" cy="7719752"/>
          </a:xfrm>
          <a:custGeom>
            <a:avLst/>
            <a:gdLst/>
            <a:ahLst/>
            <a:cxnLst/>
            <a:rect r="r" b="b" t="t" l="l"/>
            <a:pathLst>
              <a:path h="7719752" w="6561789">
                <a:moveTo>
                  <a:pt x="6561790" y="0"/>
                </a:moveTo>
                <a:lnTo>
                  <a:pt x="0" y="0"/>
                </a:lnTo>
                <a:lnTo>
                  <a:pt x="0" y="7719752"/>
                </a:lnTo>
                <a:lnTo>
                  <a:pt x="6561790" y="7719752"/>
                </a:lnTo>
                <a:lnTo>
                  <a:pt x="656179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70701" y="5107107"/>
            <a:ext cx="3783119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TP @ 2390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Total $1260 Profit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ROI = 12.6%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53305" y="-190824"/>
            <a:ext cx="10219049" cy="133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54317D"/>
                </a:solidFill>
                <a:latin typeface="Libre Baskerville Bold"/>
              </a:rPr>
              <a:t>0.10 LOT TRADED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478335" y="533400"/>
            <a:ext cx="728711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REWARD CALCULATION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97728" y="5605339"/>
            <a:ext cx="430416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3B75BA"/>
                </a:solidFill>
                <a:latin typeface="Libre Baskerville Bold"/>
              </a:rPr>
              <a:t>TOTAL $3870 PROFIT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154624" y="5107107"/>
            <a:ext cx="3783119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TP @ 2390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Total $2610 Profit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ROI = 26.1%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922006" y="1634658"/>
            <a:ext cx="200713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LEVEL - 1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11022" y="2584287"/>
            <a:ext cx="1123265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2 @ 2390 - 2379 = $110 Profit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06116" y="3044006"/>
            <a:ext cx="1123906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3 @ 2390 - 2378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$120 Profit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93428" y="4176437"/>
            <a:ext cx="1120122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4 @ 2390 - 2377 = $130 Profit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3175" y="5698070"/>
            <a:ext cx="1131276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5 @ 2390 - 2376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$140 Profit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7221658"/>
            <a:ext cx="1302344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6 @ 2390 - 2375 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$150 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Profit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13551" y="8425510"/>
            <a:ext cx="1124482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7 @ 2390 - 2374 = $160 Profit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751153" y="8770300"/>
            <a:ext cx="1120056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8 @ 2390 - 2373 = $170 Profit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295062" y="8425510"/>
            <a:ext cx="1128244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9 @ 2390 - 2372 = $180 Profit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215287" y="3044006"/>
            <a:ext cx="1145748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 @ 2390 - 2380 = $100 Profit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705231" y="1700837"/>
            <a:ext cx="198774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LEVEL -2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484551" y="2814146"/>
            <a:ext cx="1123265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11 @ 2390 - 2364 = $260 Profit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044230" y="3295646"/>
            <a:ext cx="1123906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12 @ 2390 - 2363 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$270 Profit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724443" y="4406297"/>
            <a:ext cx="1252479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13 @ 2390 - 2362 = $280 Profit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469564" y="5812999"/>
            <a:ext cx="121069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14 @ 2390 - 2361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$290 Profit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746406" y="7289027"/>
            <a:ext cx="1297824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15 @ 2390 - 2360 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$300 Profit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987080" y="8491689"/>
            <a:ext cx="1124482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16 @ 2390 - 2359 = $310 Profit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524682" y="8836478"/>
            <a:ext cx="1120056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17 @ 2390 - 2358 = $320 Profit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6068592" y="8491689"/>
            <a:ext cx="1128244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18 @ 2390 - 2357 = $330 Profit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5988816" y="3257000"/>
            <a:ext cx="1145748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10 @ 2390 - 2365 = $250 Profit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997728" y="9036590"/>
            <a:ext cx="4918290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399" u="sng">
                <a:solidFill>
                  <a:srgbClr val="3B75BA"/>
                </a:solidFill>
                <a:latin typeface="Libre Baskerville Bold"/>
              </a:rPr>
              <a:t>REWARD FORMULA :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ibre Baskerville"/>
              </a:rPr>
              <a:t>=</a:t>
            </a:r>
            <a:r>
              <a:rPr lang="en-US" sz="2100">
                <a:solidFill>
                  <a:srgbClr val="000000"/>
                </a:solidFill>
                <a:latin typeface="Libre Baskerville"/>
              </a:rPr>
              <a:t>Entry - TP = $__Profit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ibre Baskerville"/>
              </a:rPr>
              <a:t>Reward = $__Profit * 100 / Capital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88471" y="0"/>
            <a:ext cx="2119542" cy="10287000"/>
            <a:chOff x="0" y="0"/>
            <a:chExt cx="5582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E0D9">
                <a:alpha val="5098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2119542" cy="10287000"/>
            <a:chOff x="0" y="0"/>
            <a:chExt cx="5582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C3D0">
                <a:alpha val="5098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1071" y="0"/>
            <a:ext cx="2119542" cy="10287000"/>
            <a:chOff x="0" y="0"/>
            <a:chExt cx="558233" cy="27093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C7C6">
                <a:alpha val="5098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646898" y="-2101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118095" y="925830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517768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79"/>
              </a:lnSpc>
            </a:pPr>
            <a:r>
              <a:rPr lang="en-US" sz="3399" u="sng">
                <a:solidFill>
                  <a:srgbClr val="000000"/>
                </a:solidFill>
                <a:latin typeface="Libre Baskerville Bold"/>
              </a:rPr>
              <a:t>PLATINUM SERVICE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47779" y="3484772"/>
            <a:ext cx="7590212" cy="5249329"/>
            <a:chOff x="0" y="0"/>
            <a:chExt cx="10120283" cy="699910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983076" cy="959400"/>
              <a:chOff x="0" y="0"/>
              <a:chExt cx="6506707" cy="63500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81071" y="31044"/>
              <a:ext cx="620934" cy="8276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Canva Sans Bold"/>
                </a:rPr>
                <a:t>1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241680" y="247925"/>
              <a:ext cx="8017173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Multiple entries for the trade.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0">
              <a:off x="0" y="2000800"/>
              <a:ext cx="983076" cy="959400"/>
              <a:chOff x="0" y="0"/>
              <a:chExt cx="6506707" cy="63500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81071" y="2031844"/>
              <a:ext cx="620934" cy="8276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Canva Sans Bold"/>
                </a:rPr>
                <a:t>2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292868" y="2286103"/>
              <a:ext cx="8488633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Capital Investment : Minimum $100k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0" y="3975803"/>
              <a:ext cx="983076" cy="959400"/>
              <a:chOff x="0" y="0"/>
              <a:chExt cx="6506707" cy="63500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181071" y="4006847"/>
              <a:ext cx="620934" cy="8276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1"/>
                </a:lnSpc>
                <a:spcBef>
                  <a:spcPct val="0"/>
                </a:spcBef>
              </a:pPr>
              <a:r>
                <a:rPr lang="en-US" sz="3779">
                  <a:solidFill>
                    <a:srgbClr val="FFFFFF"/>
                  </a:solidFill>
                  <a:latin typeface="Canva Sans Bold"/>
                </a:rPr>
                <a:t>3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1292868" y="4261105"/>
              <a:ext cx="7165330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Lot Size: 1.0 lot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0">
              <a:off x="0" y="6039706"/>
              <a:ext cx="983076" cy="959400"/>
              <a:chOff x="0" y="0"/>
              <a:chExt cx="6506707" cy="6350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0">
              <a:off x="181071" y="6061225"/>
              <a:ext cx="620934" cy="837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1"/>
                </a:lnSpc>
                <a:spcBef>
                  <a:spcPct val="0"/>
                </a:spcBef>
              </a:pPr>
              <a:r>
                <a:rPr lang="en-US" sz="3779">
                  <a:solidFill>
                    <a:srgbClr val="FFFFFF"/>
                  </a:solidFill>
                  <a:latin typeface="RoxboroughCF Bold"/>
                </a:rPr>
                <a:t>4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292868" y="6325008"/>
              <a:ext cx="8827415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 Bold"/>
                </a:rPr>
                <a:t>Trading tool will be given to place the order 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9707793" y="1550923"/>
            <a:ext cx="8207370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Risk Management :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Daily Risk: 16.2% </a:t>
            </a:r>
            <a:r>
              <a:rPr lang="en-US" sz="2400">
                <a:solidFill>
                  <a:srgbClr val="000000"/>
                </a:solidFill>
                <a:latin typeface="Canva Sans"/>
              </a:rPr>
              <a:t>of the capital.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Reward Management :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Daily Reward : 78.3% of the capital.</a:t>
            </a:r>
          </a:p>
          <a:p>
            <a:pPr algn="l">
              <a:lnSpc>
                <a:spcPts val="2879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9795378" y="4153926"/>
            <a:ext cx="6879093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No overnight holding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795378" y="6178401"/>
            <a:ext cx="630409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</a:rPr>
              <a:t>Instant/Pending Orders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8758747" y="2086499"/>
            <a:ext cx="751151" cy="719550"/>
            <a:chOff x="0" y="0"/>
            <a:chExt cx="6628873" cy="635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628873" cy="6350000"/>
            </a:xfrm>
            <a:custGeom>
              <a:avLst/>
              <a:gdLst/>
              <a:ahLst/>
              <a:cxnLst/>
              <a:rect r="r" b="b" t="t" l="l"/>
              <a:pathLst>
                <a:path h="6350000" w="6628873">
                  <a:moveTo>
                    <a:pt x="3314436" y="0"/>
                  </a:moveTo>
                  <a:cubicBezTo>
                    <a:pt x="1483924" y="0"/>
                    <a:pt x="0" y="1421496"/>
                    <a:pt x="0" y="3175000"/>
                  </a:cubicBezTo>
                  <a:cubicBezTo>
                    <a:pt x="0" y="4928504"/>
                    <a:pt x="1483924" y="6350000"/>
                    <a:pt x="3314436" y="6350000"/>
                  </a:cubicBezTo>
                  <a:cubicBezTo>
                    <a:pt x="5144949" y="6350000"/>
                    <a:pt x="6628873" y="4928504"/>
                    <a:pt x="6628873" y="3175000"/>
                  </a:cubicBezTo>
                  <a:cubicBezTo>
                    <a:pt x="6628873" y="1421496"/>
                    <a:pt x="5144949" y="0"/>
                    <a:pt x="331443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8897100" y="2083588"/>
            <a:ext cx="474444" cy="649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RoxboroughCF Bold"/>
              </a:rPr>
              <a:t>5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8791946" y="3967776"/>
            <a:ext cx="737307" cy="719550"/>
            <a:chOff x="0" y="0"/>
            <a:chExt cx="6506707" cy="63500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8927749" y="3964865"/>
            <a:ext cx="465701" cy="649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RoxboroughCF Bold"/>
              </a:rPr>
              <a:t>6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8758747" y="5990076"/>
            <a:ext cx="737307" cy="719550"/>
            <a:chOff x="0" y="0"/>
            <a:chExt cx="6506707" cy="635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8894550" y="5987165"/>
            <a:ext cx="465701" cy="649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RoxboroughCF Bold"/>
              </a:rPr>
              <a:t>7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8758747" y="8014551"/>
            <a:ext cx="737307" cy="719550"/>
            <a:chOff x="0" y="0"/>
            <a:chExt cx="6506707" cy="63500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8894550" y="8011640"/>
            <a:ext cx="465701" cy="646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1"/>
              </a:lnSpc>
              <a:spcBef>
                <a:spcPct val="0"/>
              </a:spcBef>
            </a:pPr>
            <a:r>
              <a:rPr lang="en-US" sz="3779">
                <a:solidFill>
                  <a:srgbClr val="FFFFFF"/>
                </a:solidFill>
                <a:latin typeface="RoxboroughCF Bold"/>
              </a:rPr>
              <a:t>8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9795378" y="8230909"/>
            <a:ext cx="630409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</a:rPr>
              <a:t>Accuracy : 99%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6595" y="426060"/>
            <a:ext cx="5153503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10"/>
              </a:lnSpc>
            </a:pPr>
            <a:r>
              <a:rPr lang="en-US" sz="2675" u="sng">
                <a:solidFill>
                  <a:srgbClr val="000000"/>
                </a:solidFill>
                <a:latin typeface="Canva Sans"/>
              </a:rPr>
              <a:t>Instrument : </a:t>
            </a:r>
            <a:r>
              <a:rPr lang="en-US" sz="2675" u="sng">
                <a:solidFill>
                  <a:srgbClr val="000000"/>
                </a:solidFill>
                <a:latin typeface="Canva Sans Bold"/>
              </a:rPr>
              <a:t>BUY XAUUSD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77075" y="1182218"/>
            <a:ext cx="4641103" cy="610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 Bold"/>
              </a:rPr>
              <a:t>Level 1 : 2380-2375 | SL - 2370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 : 2380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2 : 2379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3 : 2378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4 : 2377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5 : 2376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6 : 2375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7 : 2374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8 : 2373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9 : 2372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Breakeven point : 2376.5 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Stop Loss (SL) : 2370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Risk and Reward Analysis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Risk to Reward Ratio : 5.4/12.6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Capital : $100k</a:t>
            </a:r>
          </a:p>
          <a:p>
            <a:pPr algn="l" marL="0" indent="0" lvl="0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Trading Lot Size : 1.0 lot/entry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77075" y="7638022"/>
            <a:ext cx="4166167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399" u="sng">
                <a:solidFill>
                  <a:srgbClr val="FF5757"/>
                </a:solidFill>
                <a:latin typeface="Canva Sans Bold"/>
              </a:rPr>
              <a:t>RISK FORMULA : 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=</a:t>
            </a:r>
            <a:r>
              <a:rPr lang="en-US" sz="2100">
                <a:solidFill>
                  <a:srgbClr val="000000"/>
                </a:solidFill>
                <a:latin typeface="Canva Sans"/>
              </a:rPr>
              <a:t>Entry - SL = $__ Profit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RISK = $__ Profit * 100 / CAPITAL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7075" y="8870340"/>
            <a:ext cx="4292544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  <a:spcBef>
                <a:spcPct val="0"/>
              </a:spcBef>
            </a:pPr>
            <a:r>
              <a:rPr lang="en-US" sz="2399" u="sng">
                <a:solidFill>
                  <a:srgbClr val="3B75BA"/>
                </a:solidFill>
                <a:latin typeface="Canva Sans Bold"/>
              </a:rPr>
              <a:t>REWARD FORMULA : 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=</a:t>
            </a:r>
            <a:r>
              <a:rPr lang="en-US" sz="2100">
                <a:solidFill>
                  <a:srgbClr val="000000"/>
                </a:solidFill>
                <a:latin typeface="Canva Sans"/>
              </a:rPr>
              <a:t>Entry - TP = $__Profit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Reward = $__Profit * 100 / Capital</a:t>
            </a:r>
          </a:p>
        </p:txBody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6442114" y="266032"/>
          <a:ext cx="11389340" cy="9713239"/>
        </p:xfrm>
        <a:graphic>
          <a:graphicData uri="http://schemas.openxmlformats.org/drawingml/2006/table">
            <a:tbl>
              <a:tblPr/>
              <a:tblGrid>
                <a:gridCol w="2138416"/>
                <a:gridCol w="1371508"/>
                <a:gridCol w="1419639"/>
                <a:gridCol w="1453576"/>
                <a:gridCol w="1419639"/>
                <a:gridCol w="1665805"/>
                <a:gridCol w="1920756"/>
              </a:tblGrid>
              <a:tr h="10285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Number of Entries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SL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TP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Lot size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Risk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6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$900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6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$800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$1200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$700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$1300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515">
                <a:tc gridSpan="7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3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$600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$1400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$1600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$1700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$1800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9 Lot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$5400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$12600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46598" y="828581"/>
            <a:ext cx="4641103" cy="580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5"/>
              </a:lnSpc>
            </a:pPr>
            <a:r>
              <a:rPr lang="en-US" sz="2004" u="sng">
                <a:solidFill>
                  <a:srgbClr val="000000"/>
                </a:solidFill>
                <a:latin typeface="Canva Sans Bold"/>
              </a:rPr>
              <a:t>Level 2 : 2365-2360 | SL - 2355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10 : 2365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11 : 2364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12 : 2363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13 : 2362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14 : 2361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15 : 2360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16 : 2359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17 : 2358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18 : 2357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Stop Loss (SL 2) : 2355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Risk and Reward Analysis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Risk to Reward Ratio : 5.4/12.6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Capital : $10k</a:t>
            </a:r>
          </a:p>
          <a:p>
            <a:pPr algn="l" marL="0" indent="0" lvl="0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Trading Lot Size : 0.10</a:t>
            </a:r>
          </a:p>
        </p:txBody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200229" y="660486"/>
          <a:ext cx="11602410" cy="8966028"/>
        </p:xfrm>
        <a:graphic>
          <a:graphicData uri="http://schemas.openxmlformats.org/drawingml/2006/table">
            <a:tbl>
              <a:tblPr/>
              <a:tblGrid>
                <a:gridCol w="2351629"/>
                <a:gridCol w="1371487"/>
                <a:gridCol w="1419617"/>
                <a:gridCol w="1453554"/>
                <a:gridCol w="1419617"/>
                <a:gridCol w="1665780"/>
                <a:gridCol w="1920727"/>
              </a:tblGrid>
              <a:tr h="102860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Number of Entries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SL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TP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Lot size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Risk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$900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$2600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$800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$2700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$700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$2800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4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$600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$2900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$3200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$3300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8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9.0 Lot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$5400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$26100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036005" y="1096208"/>
            <a:ext cx="4472398" cy="580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Level 3  : 2350-2345 | SL - 2340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19 : 2350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20 : 2349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21 : 2348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22 : 2347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23 : 2346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24 : 2345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25 : 2344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26 : 2343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27 : 2342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(SL 3) : 2340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and Reward Analysis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to Reward Ratio : 1/4.5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Capital : $100k</a:t>
            </a:r>
          </a:p>
          <a:p>
            <a:pPr algn="l" marL="0" indent="0" lvl="0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Lot Size : 1.0</a:t>
            </a:r>
          </a:p>
        </p:txBody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334137" y="660486"/>
          <a:ext cx="11602410" cy="8924331"/>
        </p:xfrm>
        <a:graphic>
          <a:graphicData uri="http://schemas.openxmlformats.org/drawingml/2006/table">
            <a:tbl>
              <a:tblPr/>
              <a:tblGrid>
                <a:gridCol w="2351629"/>
                <a:gridCol w="1371487"/>
                <a:gridCol w="1419617"/>
                <a:gridCol w="1453554"/>
                <a:gridCol w="1419617"/>
                <a:gridCol w="1665780"/>
                <a:gridCol w="1920727"/>
              </a:tblGrid>
              <a:tr h="10286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Number of Entries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SL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TP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Lot size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Risk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20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$900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6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21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$800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$4200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22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$700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$4300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4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23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$600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$4400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24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25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$4600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26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$4700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67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27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1.0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$4800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86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9.0 Lot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$5400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$39600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12484108" y="7474978"/>
            <a:ext cx="5311826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>
                <a:solidFill>
                  <a:srgbClr val="FF5757"/>
                </a:solidFill>
                <a:latin typeface="Canva Sans Bold"/>
              </a:rPr>
              <a:t>level 1  + level 2 + level 3 Risk </a:t>
            </a:r>
          </a:p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399">
                <a:solidFill>
                  <a:srgbClr val="FF5757"/>
                </a:solidFill>
                <a:latin typeface="Canva Sans Bold"/>
              </a:rPr>
              <a:t>= $5400 + $5400 + $5400 = $16200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93589" y="8707297"/>
            <a:ext cx="6092865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>
                <a:solidFill>
                  <a:srgbClr val="3B75BA"/>
                </a:solidFill>
                <a:latin typeface="Canva Sans Bold"/>
              </a:rPr>
              <a:t>level 1</a:t>
            </a:r>
            <a:r>
              <a:rPr lang="en-US" sz="2399">
                <a:solidFill>
                  <a:srgbClr val="3B75BA"/>
                </a:solidFill>
                <a:latin typeface="Canva Sans Bold"/>
              </a:rPr>
              <a:t> + level 2 + level 3 Reward</a:t>
            </a:r>
          </a:p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399">
                <a:solidFill>
                  <a:srgbClr val="3B75BA"/>
                </a:solidFill>
                <a:latin typeface="Canva Sans Bold"/>
              </a:rPr>
              <a:t>= $12600 + $26100 + $39600 = $78300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543" y="0"/>
            <a:ext cx="17156915" cy="10287000"/>
          </a:xfrm>
          <a:custGeom>
            <a:avLst/>
            <a:gdLst/>
            <a:ahLst/>
            <a:cxnLst/>
            <a:rect r="r" b="b" t="t" l="l"/>
            <a:pathLst>
              <a:path h="10287000" w="17156915">
                <a:moveTo>
                  <a:pt x="0" y="0"/>
                </a:moveTo>
                <a:lnTo>
                  <a:pt x="17156914" y="0"/>
                </a:lnTo>
                <a:lnTo>
                  <a:pt x="171569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543" y="0"/>
            <a:ext cx="17156915" cy="10287000"/>
          </a:xfrm>
          <a:custGeom>
            <a:avLst/>
            <a:gdLst/>
            <a:ahLst/>
            <a:cxnLst/>
            <a:rect r="r" b="b" t="t" l="l"/>
            <a:pathLst>
              <a:path h="10287000" w="17156915">
                <a:moveTo>
                  <a:pt x="0" y="0"/>
                </a:moveTo>
                <a:lnTo>
                  <a:pt x="17156914" y="0"/>
                </a:lnTo>
                <a:lnTo>
                  <a:pt x="171569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543" y="0"/>
            <a:ext cx="17156915" cy="10287000"/>
          </a:xfrm>
          <a:custGeom>
            <a:avLst/>
            <a:gdLst/>
            <a:ahLst/>
            <a:cxnLst/>
            <a:rect r="r" b="b" t="t" l="l"/>
            <a:pathLst>
              <a:path h="10287000" w="17156915">
                <a:moveTo>
                  <a:pt x="0" y="0"/>
                </a:moveTo>
                <a:lnTo>
                  <a:pt x="17156914" y="0"/>
                </a:lnTo>
                <a:lnTo>
                  <a:pt x="171569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77969" y="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49166" y="94684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09114" y="-181299"/>
            <a:ext cx="9107431" cy="1285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54317D"/>
                </a:solidFill>
                <a:latin typeface="Libre Baskerville Bold"/>
              </a:rPr>
              <a:t>1.0 LOT TRADED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478335" y="542925"/>
            <a:ext cx="6466494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u="sng">
                <a:solidFill>
                  <a:srgbClr val="FF3131"/>
                </a:solidFill>
                <a:latin typeface="Libre Baskerville Bold"/>
              </a:rPr>
              <a:t>RISK CALCULATION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47941" y="2384259"/>
            <a:ext cx="5391934" cy="6343452"/>
          </a:xfrm>
          <a:custGeom>
            <a:avLst/>
            <a:gdLst/>
            <a:ahLst/>
            <a:cxnLst/>
            <a:rect r="r" b="b" t="t" l="l"/>
            <a:pathLst>
              <a:path h="6343452" w="5391934">
                <a:moveTo>
                  <a:pt x="0" y="0"/>
                </a:moveTo>
                <a:lnTo>
                  <a:pt x="5391934" y="0"/>
                </a:lnTo>
                <a:lnTo>
                  <a:pt x="5391934" y="6343452"/>
                </a:lnTo>
                <a:lnTo>
                  <a:pt x="0" y="63434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95885" y="3036212"/>
            <a:ext cx="984103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Entry 1 @ 2380 - 2370 = $1000 Loss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6982" y="4740561"/>
            <a:ext cx="3108653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Libre Baskerville Bold"/>
              </a:rPr>
              <a:t>SL @ 2370</a:t>
            </a:r>
          </a:p>
          <a:p>
            <a:pPr algn="ctr">
              <a:lnSpc>
                <a:spcPts val="3079"/>
              </a:lnSpc>
            </a:pP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Libre Baskerville Bold"/>
              </a:rPr>
              <a:t>$5400 Loss (Level 1)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Libre Baskerville Bold"/>
              </a:rPr>
              <a:t>ROI = 5.4%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79219" y="2792796"/>
            <a:ext cx="94836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"/>
              </a:lnSpc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Entry 2 @ 2379 - 2370 = $900 </a:t>
            </a:r>
          </a:p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256315" y="3076115"/>
            <a:ext cx="1009729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Entry 3 @ 2378 - 2370 </a:t>
            </a:r>
          </a:p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= $800 </a:t>
            </a:r>
          </a:p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32657" y="7458129"/>
            <a:ext cx="92958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Entry 7 @ 2374 - 2370 = $400 Loss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79219" y="7741448"/>
            <a:ext cx="92958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Entry 8 @ 2373 - 2370 = $300 Loss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5781" y="7396521"/>
            <a:ext cx="92958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Entry 9 @ 2372 - 2370 = $200 </a:t>
            </a:r>
          </a:p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40763" y="1869134"/>
            <a:ext cx="492925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3131"/>
                </a:solidFill>
                <a:latin typeface="Libre Baskerville Bold"/>
              </a:rPr>
              <a:t>Level 1 : 2380-2375 | SL - 2370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083803" y="3988086"/>
            <a:ext cx="1009729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Entry 4 @ 2377 - 2370 </a:t>
            </a:r>
          </a:p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= $700</a:t>
            </a:r>
          </a:p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471587" y="5165460"/>
            <a:ext cx="92958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Entry 5 @ 2376 - 2370 = $600 Loss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54419" y="6460328"/>
            <a:ext cx="92958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"/>
              </a:lnSpc>
              <a:spcBef>
                <a:spcPct val="0"/>
              </a:spcBef>
            </a:pPr>
            <a:r>
              <a:rPr lang="en-US" sz="1261">
                <a:solidFill>
                  <a:srgbClr val="000000"/>
                </a:solidFill>
                <a:latin typeface="Canva Sans Bold"/>
              </a:rPr>
              <a:t>Entry 6 @ 2375 - 2370 = $500 Loss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6487600" y="2370566"/>
            <a:ext cx="5405079" cy="6358916"/>
          </a:xfrm>
          <a:custGeom>
            <a:avLst/>
            <a:gdLst/>
            <a:ahLst/>
            <a:cxnLst/>
            <a:rect r="r" b="b" t="t" l="l"/>
            <a:pathLst>
              <a:path h="6358916" w="5405079">
                <a:moveTo>
                  <a:pt x="0" y="0"/>
                </a:moveTo>
                <a:lnTo>
                  <a:pt x="5405079" y="0"/>
                </a:lnTo>
                <a:lnTo>
                  <a:pt x="5405079" y="6358916"/>
                </a:lnTo>
                <a:lnTo>
                  <a:pt x="0" y="6358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387604" y="3978561"/>
            <a:ext cx="101219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13 @ 2362 - 2355 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= $700 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664704" y="5159499"/>
            <a:ext cx="93185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14 @ 2361 - 2355 = $600 Loss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67940" y="6428673"/>
            <a:ext cx="93185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15 @ 2360 - 2355 = $50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 Loss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961494" y="7396521"/>
            <a:ext cx="93185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18 @ 2357 - 2355 = $20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 Loss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972870" y="3036212"/>
            <a:ext cx="943776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10 @ 2365 - 2355 = $1000 Loss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124829" y="4681248"/>
            <a:ext cx="3186845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Libre Baskerville Bold"/>
              </a:rPr>
              <a:t>SL @ 2355</a:t>
            </a:r>
          </a:p>
          <a:p>
            <a:pPr algn="ctr">
              <a:lnSpc>
                <a:spcPts val="3079"/>
              </a:lnSpc>
            </a:pP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Libre Baskerville Bold"/>
              </a:rPr>
              <a:t>$5400 Loss (Level 2)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Libre Baskerville Bold"/>
              </a:rPr>
              <a:t>ROI = 5.4%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246363" y="2635905"/>
            <a:ext cx="943776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11 @ 2364 - 2355 = $900 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519669" y="3036212"/>
            <a:ext cx="101219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12 @ 2363 - 2355 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= $800 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455749" y="7360448"/>
            <a:ext cx="93185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16 @ 2359 - 2355 = $40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 Loss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226724" y="7712918"/>
            <a:ext cx="93185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17 @ 2358 - 2355 = $30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 Loss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655892" y="1869287"/>
            <a:ext cx="4850616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3131"/>
                </a:solidFill>
                <a:latin typeface="Libre Baskerville Bold"/>
              </a:rPr>
              <a:t>Level 2 : 2365-2360 | SL - 2355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2634980" y="2369975"/>
            <a:ext cx="5405079" cy="6358916"/>
          </a:xfrm>
          <a:custGeom>
            <a:avLst/>
            <a:gdLst/>
            <a:ahLst/>
            <a:cxnLst/>
            <a:rect r="r" b="b" t="t" l="l"/>
            <a:pathLst>
              <a:path h="6358916" w="5405079">
                <a:moveTo>
                  <a:pt x="0" y="0"/>
                </a:moveTo>
                <a:lnTo>
                  <a:pt x="5405079" y="0"/>
                </a:lnTo>
                <a:lnTo>
                  <a:pt x="5405079" y="6358916"/>
                </a:lnTo>
                <a:lnTo>
                  <a:pt x="0" y="6358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3120250" y="3035621"/>
            <a:ext cx="105641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19 @ 2350 - 2340</a:t>
            </a:r>
          </a:p>
          <a:p>
            <a:pPr algn="ctr">
              <a:lnSpc>
                <a:spcPts val="1517"/>
              </a:lnSpc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= $1000 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272209" y="4680657"/>
            <a:ext cx="3186845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Libre Baskerville Bold"/>
              </a:rPr>
              <a:t>SL @ 2340</a:t>
            </a:r>
          </a:p>
          <a:p>
            <a:pPr algn="ctr">
              <a:lnSpc>
                <a:spcPts val="3079"/>
              </a:lnSpc>
            </a:pP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Libre Baskerville Bold"/>
              </a:rPr>
              <a:t>$5400 Loss (Level 3)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5757"/>
                </a:solidFill>
                <a:latin typeface="Libre Baskerville Bold"/>
              </a:rPr>
              <a:t>ROI = 5.4%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393743" y="2635315"/>
            <a:ext cx="1043896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20 @ 2349 - 2340</a:t>
            </a:r>
          </a:p>
          <a:p>
            <a:pPr algn="ctr">
              <a:lnSpc>
                <a:spcPts val="1517"/>
              </a:lnSpc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= $900 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667049" y="3035621"/>
            <a:ext cx="101219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21 @ 2348 - 2340 = $800 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6527174" y="3978561"/>
            <a:ext cx="101219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22 @ 2347 - 2340</a:t>
            </a:r>
          </a:p>
          <a:p>
            <a:pPr algn="ctr">
              <a:lnSpc>
                <a:spcPts val="1517"/>
              </a:lnSpc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= $700 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944829" y="5158908"/>
            <a:ext cx="93185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23 @ 2346 - 2340 = $600 Loss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6567342" y="6427492"/>
            <a:ext cx="93185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24 @ 2345 - 2340 = $500 Loss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643334" y="7428318"/>
            <a:ext cx="93185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25 @ 2344 - 2340 = $400 Loss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374104" y="7712328"/>
            <a:ext cx="93185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26 @ 2343 - 2340 = $300 Loss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108874" y="7428318"/>
            <a:ext cx="93185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"/>
              </a:lnSpc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Entry 27 @ 2342 - 2340 = $200 </a:t>
            </a:r>
          </a:p>
          <a:p>
            <a:pPr algn="ctr">
              <a:lnSpc>
                <a:spcPts val="1517"/>
              </a:lnSpc>
              <a:spcBef>
                <a:spcPct val="0"/>
              </a:spcBef>
            </a:pPr>
            <a:r>
              <a:rPr lang="en-US" sz="1264">
                <a:solidFill>
                  <a:srgbClr val="000000"/>
                </a:solidFill>
                <a:latin typeface="Canva Sans Bold"/>
              </a:rPr>
              <a:t>Loss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788966" y="1869287"/>
            <a:ext cx="5033985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3131"/>
                </a:solidFill>
                <a:latin typeface="Libre Baskerville Bold"/>
              </a:rPr>
              <a:t>Level 3</a:t>
            </a:r>
            <a:r>
              <a:rPr lang="en-US" sz="2199">
                <a:solidFill>
                  <a:srgbClr val="FF3131"/>
                </a:solidFill>
                <a:latin typeface="Libre Baskerville Bold"/>
              </a:rPr>
              <a:t> : 2350-2345 | SL - 2340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979219" y="9423036"/>
            <a:ext cx="5448202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u="sng">
                <a:solidFill>
                  <a:srgbClr val="FF5757"/>
                </a:solidFill>
                <a:latin typeface="Libre Baskerville Bold"/>
              </a:rPr>
              <a:t>TOTAL $16200 LOSS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9190139" y="9129532"/>
            <a:ext cx="5442690" cy="922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2"/>
              </a:lnSpc>
            </a:pPr>
            <a:r>
              <a:rPr lang="en-US" sz="2100" u="sng">
                <a:solidFill>
                  <a:srgbClr val="FF5757"/>
                </a:solidFill>
                <a:latin typeface="Libre Baskerville Bold"/>
              </a:rPr>
              <a:t>RISK FORMULA : </a:t>
            </a:r>
          </a:p>
          <a:p>
            <a:pPr algn="ctr">
              <a:lnSpc>
                <a:spcPts val="2376"/>
              </a:lnSpc>
            </a:pPr>
            <a:r>
              <a:rPr lang="en-US" sz="1800">
                <a:solidFill>
                  <a:srgbClr val="000000"/>
                </a:solidFill>
                <a:latin typeface="Libre Baskerville"/>
              </a:rPr>
              <a:t>=</a:t>
            </a:r>
            <a:r>
              <a:rPr lang="en-US" sz="1800">
                <a:solidFill>
                  <a:srgbClr val="000000"/>
                </a:solidFill>
                <a:latin typeface="Libre Baskerville"/>
              </a:rPr>
              <a:t>Entry - SL = $__ Profit</a:t>
            </a:r>
          </a:p>
          <a:p>
            <a:pPr algn="ctr">
              <a:lnSpc>
                <a:spcPts val="2376"/>
              </a:lnSpc>
            </a:pPr>
            <a:r>
              <a:rPr lang="en-US" sz="1800">
                <a:solidFill>
                  <a:srgbClr val="000000"/>
                </a:solidFill>
                <a:latin typeface="Libre Baskerville"/>
              </a:rPr>
              <a:t>RISK = $__ Profit * 100 / CAPITAL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3596" y="174443"/>
            <a:ext cx="5153503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10"/>
              </a:lnSpc>
            </a:pPr>
            <a:r>
              <a:rPr lang="en-US" sz="2675" u="sng">
                <a:solidFill>
                  <a:srgbClr val="000000"/>
                </a:solidFill>
                <a:latin typeface="Canva Sans"/>
              </a:rPr>
              <a:t>Instrument : </a:t>
            </a:r>
            <a:r>
              <a:rPr lang="en-US" sz="2675" u="sng">
                <a:solidFill>
                  <a:srgbClr val="000000"/>
                </a:solidFill>
                <a:latin typeface="Canva Sans Bold"/>
              </a:rPr>
              <a:t>BUY XAUUSD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3596" y="1019175"/>
            <a:ext cx="4641103" cy="580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 Bold"/>
              </a:rPr>
              <a:t>Level 1 : 2380-2375 | SL - 2370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 : 2380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2 : 2379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3 : 2378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4 : 2377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5 : 2376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6 : 2375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7 : 2374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8 : 2373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9 : 2372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Breakeven point : 2376.5 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Stop Loss (SL) : 2370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Risk and Reward Analysis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Risk to Reward Ratio : 5.4/12.6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Capital : $1000</a:t>
            </a:r>
          </a:p>
          <a:p>
            <a:pPr algn="l" marL="0" indent="0" lvl="0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Trading Lot Size : 0.01/entry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5986736" y="265912"/>
          <a:ext cx="11389340" cy="9751772"/>
        </p:xfrm>
        <a:graphic>
          <a:graphicData uri="http://schemas.openxmlformats.org/drawingml/2006/table">
            <a:tbl>
              <a:tblPr/>
              <a:tblGrid>
                <a:gridCol w="2138416"/>
                <a:gridCol w="1371508"/>
                <a:gridCol w="1419639"/>
                <a:gridCol w="1453576"/>
                <a:gridCol w="1419639"/>
                <a:gridCol w="1665805"/>
                <a:gridCol w="1920756"/>
              </a:tblGrid>
              <a:tr h="102851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Number of Entries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SL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TP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Lot size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Risk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0.01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0.01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0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0.01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0.01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512">
                <a:tc gridSpan="7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35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0.01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0.01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0.01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0.01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0.01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0.09 Lot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$54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$126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5" id="5"/>
          <p:cNvGrpSpPr/>
          <p:nvPr/>
        </p:nvGrpSpPr>
        <p:grpSpPr>
          <a:xfrm rot="0">
            <a:off x="193596" y="7465453"/>
            <a:ext cx="4292544" cy="2222919"/>
            <a:chOff x="0" y="0"/>
            <a:chExt cx="5723391" cy="296389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9525"/>
              <a:ext cx="5554890" cy="1311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399" u="sng">
                  <a:solidFill>
                    <a:srgbClr val="FF5757"/>
                  </a:solidFill>
                  <a:latin typeface="Canva Sans Bold"/>
                </a:rPr>
                <a:t>RISK FORMULA : </a:t>
              </a:r>
            </a:p>
            <a:p>
              <a:pPr algn="l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Canva Sans"/>
                </a:rPr>
                <a:t>=</a:t>
              </a:r>
              <a:r>
                <a:rPr lang="en-US" sz="2100">
                  <a:solidFill>
                    <a:srgbClr val="000000"/>
                  </a:solidFill>
                  <a:latin typeface="Canva Sans"/>
                </a:rPr>
                <a:t>Entry - SL = $__ Profit</a:t>
              </a:r>
            </a:p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Canva Sans"/>
                </a:rPr>
                <a:t>RISK = $__ Profit * 100 / CAPITAL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2617"/>
              <a:ext cx="5723391" cy="1311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  <a:spcBef>
                  <a:spcPct val="0"/>
                </a:spcBef>
              </a:pPr>
              <a:r>
                <a:rPr lang="en-US" sz="2399" u="sng">
                  <a:solidFill>
                    <a:srgbClr val="3B75BA"/>
                  </a:solidFill>
                  <a:latin typeface="Canva Sans Bold"/>
                </a:rPr>
                <a:t>REWARD FORMULA : </a:t>
              </a:r>
            </a:p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Canva Sans"/>
                </a:rPr>
                <a:t>=</a:t>
              </a:r>
              <a:r>
                <a:rPr lang="en-US" sz="2100">
                  <a:solidFill>
                    <a:srgbClr val="000000"/>
                  </a:solidFill>
                  <a:latin typeface="Canva Sans"/>
                </a:rPr>
                <a:t>Entry - TP = $__Profit</a:t>
              </a:r>
            </a:p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Canva Sans"/>
                </a:rPr>
                <a:t>Reward = $__Profit * 100 / Capital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09369" y="-190824"/>
            <a:ext cx="9106921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54317D"/>
                </a:solidFill>
                <a:latin typeface="Libre Baskerville Bold"/>
              </a:rPr>
              <a:t>1.0 LOT TRADED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478335" y="542925"/>
            <a:ext cx="7132065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u="sng">
                <a:solidFill>
                  <a:srgbClr val="3B75BA"/>
                </a:solidFill>
                <a:latin typeface="Libre Baskerville Bold"/>
              </a:rPr>
              <a:t>REWARD CALCULATION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0763" y="1869134"/>
            <a:ext cx="492925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Level 1 : 2380-2375 | TP - 2390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18692" y="1869287"/>
            <a:ext cx="4850616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Level 2 : 2365-2360 | TP - 2390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788966" y="1869287"/>
            <a:ext cx="5033985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Level 3</a:t>
            </a:r>
            <a:r>
              <a:rPr lang="en-US" sz="2199">
                <a:solidFill>
                  <a:srgbClr val="3B75BA"/>
                </a:solidFill>
                <a:latin typeface="Libre Baskerville Bold"/>
              </a:rPr>
              <a:t> : 2350-2345 | TP - 2390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247941" y="2384259"/>
            <a:ext cx="5375317" cy="6323902"/>
          </a:xfrm>
          <a:custGeom>
            <a:avLst/>
            <a:gdLst/>
            <a:ahLst/>
            <a:cxnLst/>
            <a:rect r="r" b="b" t="t" l="l"/>
            <a:pathLst>
              <a:path h="6323902" w="5375317">
                <a:moveTo>
                  <a:pt x="5375317" y="0"/>
                </a:moveTo>
                <a:lnTo>
                  <a:pt x="0" y="0"/>
                </a:lnTo>
                <a:lnTo>
                  <a:pt x="0" y="6323902"/>
                </a:lnTo>
                <a:lnTo>
                  <a:pt x="5375317" y="6323902"/>
                </a:lnTo>
                <a:lnTo>
                  <a:pt x="5375317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55711" y="4748437"/>
            <a:ext cx="3099073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TP @ 2390</a:t>
            </a:r>
          </a:p>
          <a:p>
            <a:pPr algn="ctr">
              <a:lnSpc>
                <a:spcPts val="3079"/>
              </a:lnSpc>
            </a:pP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Total $12600 Profit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ROI = 12.6%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35600" y="2663540"/>
            <a:ext cx="920161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2 @ 2390 - 2379 = $1100 Profit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02804" y="3040135"/>
            <a:ext cx="920687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3 @ 2390 - 2378</a:t>
            </a:r>
          </a:p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= $1200 Profit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91307" y="3967805"/>
            <a:ext cx="917587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4 @ 2390 - 2377 = $1300 Profit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8850" y="5214303"/>
            <a:ext cx="926724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5 @ 2390 - 2376</a:t>
            </a:r>
          </a:p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= $1400 Profit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8283" y="6462403"/>
            <a:ext cx="1066860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6 @ 2390 - 2375 </a:t>
            </a:r>
          </a:p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= $1500 </a:t>
            </a:r>
          </a:p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Profit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08894" y="7448581"/>
            <a:ext cx="921158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7 @ 2390 - 2374 = $1600 Profit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68474" y="7731027"/>
            <a:ext cx="917532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8 @ 2390 - 2373 = $1700 Profit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233221" y="7448581"/>
            <a:ext cx="924240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9 @ 2390 - 2372 = $1800 Profit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67870" y="3040135"/>
            <a:ext cx="938580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1 @ 2390 - 2380 = $1000 Profit</a:t>
            </a:r>
          </a:p>
        </p:txBody>
      </p:sp>
      <p:sp>
        <p:nvSpPr>
          <p:cNvPr name="Freeform 18" id="18"/>
          <p:cNvSpPr/>
          <p:nvPr/>
        </p:nvSpPr>
        <p:spPr>
          <a:xfrm flipH="true" flipV="false" rot="0">
            <a:off x="6474411" y="2384259"/>
            <a:ext cx="5375317" cy="6323902"/>
          </a:xfrm>
          <a:custGeom>
            <a:avLst/>
            <a:gdLst/>
            <a:ahLst/>
            <a:cxnLst/>
            <a:rect r="r" b="b" t="t" l="l"/>
            <a:pathLst>
              <a:path h="6323902" w="5375317">
                <a:moveTo>
                  <a:pt x="5375317" y="0"/>
                </a:moveTo>
                <a:lnTo>
                  <a:pt x="0" y="0"/>
                </a:lnTo>
                <a:lnTo>
                  <a:pt x="0" y="6323902"/>
                </a:lnTo>
                <a:lnTo>
                  <a:pt x="5375317" y="6323902"/>
                </a:lnTo>
                <a:lnTo>
                  <a:pt x="5375317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072613" y="4694225"/>
            <a:ext cx="3099073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TP @ 2390</a:t>
            </a:r>
          </a:p>
          <a:p>
            <a:pPr algn="ctr">
              <a:lnSpc>
                <a:spcPts val="3079"/>
              </a:lnSpc>
            </a:pP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Total $26100 Profit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ROI = 26.1%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194944" y="2660723"/>
            <a:ext cx="937813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11 @ 2390 - 2364 =$2600 Profit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982180" y="3192062"/>
            <a:ext cx="920687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12 @ 2390 - 2363 </a:t>
            </a:r>
          </a:p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= $2700 Profit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937595" y="3941125"/>
            <a:ext cx="1026012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13 @ 2390 - 2362 = $2800 Profit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692238" y="5254239"/>
            <a:ext cx="991779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14 @ 2390 - 2361</a:t>
            </a:r>
          </a:p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= $2900 Profit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19023" y="6463378"/>
            <a:ext cx="1063157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15 @ 2390 - 2360 </a:t>
            </a:r>
          </a:p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= $3000 Profit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935364" y="7448581"/>
            <a:ext cx="921158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16 @ 2390 - 2359 = $3100 Profit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194944" y="7731027"/>
            <a:ext cx="917532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17 @ 2390 - 2358 = $3200 Profit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459691" y="7448581"/>
            <a:ext cx="924240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18 @ 2390 - 2357 = $3300 Profit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445351" y="3035254"/>
            <a:ext cx="938580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10 @ 2390 - 2365 = $2500 Profit</a:t>
            </a:r>
          </a:p>
        </p:txBody>
      </p:sp>
      <p:sp>
        <p:nvSpPr>
          <p:cNvPr name="Freeform 29" id="29"/>
          <p:cNvSpPr/>
          <p:nvPr/>
        </p:nvSpPr>
        <p:spPr>
          <a:xfrm flipH="true" flipV="false" rot="0">
            <a:off x="12700880" y="2384259"/>
            <a:ext cx="5375317" cy="6323902"/>
          </a:xfrm>
          <a:custGeom>
            <a:avLst/>
            <a:gdLst/>
            <a:ahLst/>
            <a:cxnLst/>
            <a:rect r="r" b="b" t="t" l="l"/>
            <a:pathLst>
              <a:path h="6323902" w="5375317">
                <a:moveTo>
                  <a:pt x="5375317" y="0"/>
                </a:moveTo>
                <a:lnTo>
                  <a:pt x="0" y="0"/>
                </a:lnTo>
                <a:lnTo>
                  <a:pt x="0" y="6323902"/>
                </a:lnTo>
                <a:lnTo>
                  <a:pt x="5375317" y="6323902"/>
                </a:lnTo>
                <a:lnTo>
                  <a:pt x="5375317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4299083" y="4694225"/>
            <a:ext cx="3099073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TP @ 2390</a:t>
            </a:r>
          </a:p>
          <a:p>
            <a:pPr algn="ctr">
              <a:lnSpc>
                <a:spcPts val="3079"/>
              </a:lnSpc>
            </a:pP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Total $39600 Profit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3B75BA"/>
                </a:solidFill>
                <a:latin typeface="Libre Baskerville Bold"/>
              </a:rPr>
              <a:t>ROI = 39.6%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388539" y="2660723"/>
            <a:ext cx="950407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20 @ 2390 - 2349 = $4100 Profit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161833" y="3035254"/>
            <a:ext cx="920687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21 @ 2390 - 2348 = $4200 Profit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182638" y="3993780"/>
            <a:ext cx="1026012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22 @ 2390 - 2347 </a:t>
            </a:r>
          </a:p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= $4300 Profit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916528" y="5190964"/>
            <a:ext cx="991779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23 @ 2390 - 2346 = $4400 Profit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145492" y="6463378"/>
            <a:ext cx="1063157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24 @ 2390 - 2345 = $4500 </a:t>
            </a:r>
          </a:p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Profit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157355" y="7356495"/>
            <a:ext cx="921158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25 @ 2390 - 2344 = $4600 Profit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421413" y="7731027"/>
            <a:ext cx="917532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26 @ 2390 - 2343 = $4700 Profit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6686160" y="7448581"/>
            <a:ext cx="924240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27 @ 2390 - 2342 = $4800 Profit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623025" y="3035254"/>
            <a:ext cx="938580" cy="75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"/>
              </a:lnSpc>
              <a:spcBef>
                <a:spcPct val="0"/>
              </a:spcBef>
            </a:pPr>
            <a:r>
              <a:rPr lang="en-US" sz="1258">
                <a:solidFill>
                  <a:srgbClr val="000000"/>
                </a:solidFill>
                <a:latin typeface="Canva Sans Bold"/>
              </a:rPr>
              <a:t>Entry 19 @ 2390 - 2350 = $4000 Profit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979219" y="9423036"/>
            <a:ext cx="5622814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u="sng">
                <a:solidFill>
                  <a:srgbClr val="3B75BA"/>
                </a:solidFill>
                <a:latin typeface="Libre Baskerville Bold"/>
              </a:rPr>
              <a:t>TOTAL $78300 PROFIT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171095" y="9241561"/>
            <a:ext cx="5038749" cy="80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4"/>
              </a:lnSpc>
              <a:spcBef>
                <a:spcPct val="0"/>
              </a:spcBef>
            </a:pPr>
            <a:r>
              <a:rPr lang="en-US" sz="1970" u="sng">
                <a:solidFill>
                  <a:srgbClr val="3B75BA"/>
                </a:solidFill>
                <a:latin typeface="Libre Baskerville Bold"/>
              </a:rPr>
              <a:t>REWARD FORMULA : </a:t>
            </a:r>
          </a:p>
          <a:p>
            <a:pPr algn="ctr">
              <a:lnSpc>
                <a:spcPts val="2068"/>
              </a:lnSpc>
              <a:spcBef>
                <a:spcPct val="0"/>
              </a:spcBef>
            </a:pPr>
            <a:r>
              <a:rPr lang="en-US" sz="1723">
                <a:solidFill>
                  <a:srgbClr val="000000"/>
                </a:solidFill>
                <a:latin typeface="Libre Baskerville"/>
              </a:rPr>
              <a:t>=</a:t>
            </a:r>
            <a:r>
              <a:rPr lang="en-US" sz="1723">
                <a:solidFill>
                  <a:srgbClr val="000000"/>
                </a:solidFill>
                <a:latin typeface="Libre Baskerville"/>
              </a:rPr>
              <a:t>Entry - TP = $__Profit</a:t>
            </a:r>
          </a:p>
          <a:p>
            <a:pPr algn="ctr">
              <a:lnSpc>
                <a:spcPts val="2068"/>
              </a:lnSpc>
              <a:spcBef>
                <a:spcPct val="0"/>
              </a:spcBef>
            </a:pPr>
            <a:r>
              <a:rPr lang="en-US" sz="1723">
                <a:solidFill>
                  <a:srgbClr val="000000"/>
                </a:solidFill>
                <a:latin typeface="Libre Baskerville"/>
              </a:rPr>
              <a:t>Reward = $__Profit * 100 / Capital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542" y="0"/>
            <a:ext cx="2119542" cy="10287000"/>
            <a:chOff x="0" y="0"/>
            <a:chExt cx="5582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E0D9">
                <a:alpha val="5098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59771" y="0"/>
            <a:ext cx="2119542" cy="10287000"/>
            <a:chOff x="0" y="0"/>
            <a:chExt cx="5582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C3D0">
                <a:alpha val="5098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2119542" cy="10287000"/>
            <a:chOff x="0" y="0"/>
            <a:chExt cx="558233" cy="27093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C7C6">
                <a:alpha val="5098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677969" y="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149166" y="94684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3865968" y="6101736"/>
            <a:ext cx="4250706" cy="212535"/>
          </a:xfrm>
          <a:custGeom>
            <a:avLst/>
            <a:gdLst/>
            <a:ahLst/>
            <a:cxnLst/>
            <a:rect r="r" b="b" t="t" l="l"/>
            <a:pathLst>
              <a:path h="212535" w="4250706">
                <a:moveTo>
                  <a:pt x="0" y="0"/>
                </a:moveTo>
                <a:lnTo>
                  <a:pt x="4250706" y="0"/>
                </a:lnTo>
                <a:lnTo>
                  <a:pt x="4250706" y="212535"/>
                </a:lnTo>
                <a:lnTo>
                  <a:pt x="0" y="212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13165" y="837011"/>
            <a:ext cx="16073246" cy="70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>
                <a:solidFill>
                  <a:srgbClr val="000000"/>
                </a:solidFill>
                <a:latin typeface="RoxboroughCF Bold"/>
              </a:rPr>
              <a:t> CONCLUTION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56358" y="2830911"/>
            <a:ext cx="461513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anva Sans Bold"/>
              </a:rPr>
              <a:t>FOCAL SERVICE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5287" y="4217279"/>
            <a:ext cx="4615132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lot size : 0.01 lot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Capital = 1000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to Reward Ratio : 1/1.5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loss : $54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profit : $126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Accuracy : 90%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days : 22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risk 10%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$54* 3 days = $162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reward 90%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$126* 19 days = $2394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73292" y="2830911"/>
            <a:ext cx="461513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anva Sans Bold"/>
              </a:rPr>
              <a:t>PREMIUM SERVICE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42222" y="4217279"/>
            <a:ext cx="4615132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lot size : 0.10 lot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Capital = 10k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to Reward Ratio : 1/1.5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loss : $1080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profit : $3870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Accuracy : 97%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days : 22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risk 3%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$1080* 2 days = $2160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reward 97%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$3870* 20= $77,400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04315" y="2830911"/>
            <a:ext cx="461513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anva Sans Bold"/>
              </a:rPr>
              <a:t>PLATINUM SERVICE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973244" y="4217279"/>
            <a:ext cx="4615132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lot size : 1.0 lot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Capital = 100k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to Reward Ratio : 1/1.5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loss : $16200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profit : $78300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Accuracy : 99%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days : 22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risk 1%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$16200* 1 days = $16200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reward 99%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$16500* 21 = $7751700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-5400000">
            <a:off x="9985969" y="6101736"/>
            <a:ext cx="4250706" cy="212535"/>
          </a:xfrm>
          <a:custGeom>
            <a:avLst/>
            <a:gdLst/>
            <a:ahLst/>
            <a:cxnLst/>
            <a:rect r="r" b="b" t="t" l="l"/>
            <a:pathLst>
              <a:path h="212535" w="4250706">
                <a:moveTo>
                  <a:pt x="0" y="0"/>
                </a:moveTo>
                <a:lnTo>
                  <a:pt x="4250705" y="0"/>
                </a:lnTo>
                <a:lnTo>
                  <a:pt x="4250705" y="212535"/>
                </a:lnTo>
                <a:lnTo>
                  <a:pt x="0" y="212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6448" y="0"/>
            <a:ext cx="14975104" cy="10287000"/>
          </a:xfrm>
          <a:custGeom>
            <a:avLst/>
            <a:gdLst/>
            <a:ahLst/>
            <a:cxnLst/>
            <a:rect r="r" b="b" t="t" l="l"/>
            <a:pathLst>
              <a:path h="10287000" w="14975104">
                <a:moveTo>
                  <a:pt x="0" y="0"/>
                </a:moveTo>
                <a:lnTo>
                  <a:pt x="14975104" y="0"/>
                </a:lnTo>
                <a:lnTo>
                  <a:pt x="149751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65686" y="8711718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77969" y="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149166" y="94684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6489" y="2297912"/>
            <a:ext cx="6561789" cy="7719752"/>
          </a:xfrm>
          <a:custGeom>
            <a:avLst/>
            <a:gdLst/>
            <a:ahLst/>
            <a:cxnLst/>
            <a:rect r="r" b="b" t="t" l="l"/>
            <a:pathLst>
              <a:path h="7719752" w="6561789">
                <a:moveTo>
                  <a:pt x="0" y="0"/>
                </a:moveTo>
                <a:lnTo>
                  <a:pt x="6561789" y="0"/>
                </a:lnTo>
                <a:lnTo>
                  <a:pt x="6561789" y="7719753"/>
                </a:lnTo>
                <a:lnTo>
                  <a:pt x="0" y="7719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77969" y="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149166" y="94684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1203657" y="2297912"/>
            <a:ext cx="6561789" cy="7719752"/>
          </a:xfrm>
          <a:custGeom>
            <a:avLst/>
            <a:gdLst/>
            <a:ahLst/>
            <a:cxnLst/>
            <a:rect r="r" b="b" t="t" l="l"/>
            <a:pathLst>
              <a:path h="7719752" w="6561789">
                <a:moveTo>
                  <a:pt x="6561789" y="0"/>
                </a:moveTo>
                <a:lnTo>
                  <a:pt x="0" y="0"/>
                </a:lnTo>
                <a:lnTo>
                  <a:pt x="0" y="7719753"/>
                </a:lnTo>
                <a:lnTo>
                  <a:pt x="6561789" y="7719753"/>
                </a:lnTo>
                <a:lnTo>
                  <a:pt x="6561789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721709" y="24507"/>
            <a:ext cx="8631011" cy="133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54317D"/>
                </a:solidFill>
                <a:latin typeface="Canva Sans Bold"/>
              </a:rPr>
              <a:t>0.01 LOT TRADED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69468" y="1700837"/>
            <a:ext cx="4491293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3131"/>
                </a:solidFill>
                <a:latin typeface="Libre Baskerville Bold"/>
              </a:rPr>
              <a:t>RISK CALCULATION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54374" y="1700837"/>
            <a:ext cx="5489462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REWARD CALCULATION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154624" y="5162132"/>
            <a:ext cx="3783119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TP @ 2390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3B75BA"/>
                </a:solidFill>
                <a:latin typeface="Libre Baskerville Bold"/>
              </a:rPr>
              <a:t>Total $126 Profit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B75BA"/>
                </a:solidFill>
                <a:latin typeface="Libre Baskerville Bold"/>
              </a:rPr>
              <a:t>ROI = 12.6%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45608" y="3158936"/>
            <a:ext cx="1145748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 @ 2380 - 2370 = $10 Loss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484551" y="2814146"/>
            <a:ext cx="1123265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2 @ 2390 - 2379 = $11 Profit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044230" y="3295646"/>
            <a:ext cx="112390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3 @ 2390 - 2378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$12 Profit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856800" y="4406297"/>
            <a:ext cx="1120122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4 @ 2390 - 2377 = $13 Profit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48979" y="5812999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5 @ 2390 - 2376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$14 Profit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856800" y="7355205"/>
            <a:ext cx="1130280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6 @ 2390 - 2375 = $15 Profit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987080" y="8491689"/>
            <a:ext cx="1124482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7 @ 2390 - 2374 = $16 Profit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524682" y="8836478"/>
            <a:ext cx="112005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8 @ 2390 - 2373 = $17 Profit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068592" y="8491689"/>
            <a:ext cx="1128244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9 @ 2390 - 2372 = $18 Profit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23554" y="5162132"/>
            <a:ext cx="3783119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5757"/>
                </a:solidFill>
                <a:latin typeface="Libre Baskerville Bold"/>
              </a:rPr>
              <a:t>SL @ 2370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FF5757"/>
                </a:solidFill>
                <a:latin typeface="Libre Baskerville Bold"/>
              </a:rPr>
              <a:t>Total $54 Loss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5757"/>
                </a:solidFill>
                <a:latin typeface="Libre Baskerville Bold"/>
              </a:rPr>
              <a:t>ROI = 5.4%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979291" y="3244661"/>
            <a:ext cx="1145748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1 @ 2390 - 2380 = $10 Profit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691635" y="2814146"/>
            <a:ext cx="1145748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2 @ 2379 - 2370 = $9 Loss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237433" y="3158936"/>
            <a:ext cx="1228804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3 @ 2378 - 2370 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$8 Loss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232865" y="4406297"/>
            <a:ext cx="1228804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4 @ 2377 - 2370 </a:t>
            </a:r>
          </a:p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= $7 Loss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685786" y="5903193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5 @ 2376 - 2370 = $6 Loss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30393" y="7276682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6 @ 2375 - 2370 = $5 Loss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208643" y="8491689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7 @ 2374 - 2370 = $4 Loss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667792" y="8836478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8 @ 2373 - 2370 = $3 Loss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17417" y="8568722"/>
            <a:ext cx="1131276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2"/>
              </a:lnSpc>
              <a:spcBef>
                <a:spcPct val="0"/>
              </a:spcBef>
            </a:pPr>
            <a:r>
              <a:rPr lang="en-US" sz="1535">
                <a:solidFill>
                  <a:srgbClr val="000000"/>
                </a:solidFill>
                <a:latin typeface="Canva Sans Bold"/>
              </a:rPr>
              <a:t>Entry 9 @ 2372 - 2370 = $2 Loss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88471" y="0"/>
            <a:ext cx="2119542" cy="10287000"/>
            <a:chOff x="0" y="0"/>
            <a:chExt cx="5582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E0D9">
                <a:alpha val="5098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2119542" cy="10287000"/>
            <a:chOff x="0" y="0"/>
            <a:chExt cx="5582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C3D0">
                <a:alpha val="5098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1071" y="0"/>
            <a:ext cx="2119542" cy="10287000"/>
            <a:chOff x="0" y="0"/>
            <a:chExt cx="558233" cy="27093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C7C6">
                <a:alpha val="5098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646898" y="-2101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118095" y="925830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517768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79"/>
              </a:lnSpc>
            </a:pPr>
            <a:r>
              <a:rPr lang="en-US" sz="3399" u="sng">
                <a:solidFill>
                  <a:srgbClr val="000000"/>
                </a:solidFill>
                <a:latin typeface="Libre Baskerville Bold"/>
              </a:rPr>
              <a:t>PREMIUM SERVICE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47779" y="3484772"/>
            <a:ext cx="7590212" cy="5249329"/>
            <a:chOff x="0" y="0"/>
            <a:chExt cx="10120283" cy="699910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983076" cy="959400"/>
              <a:chOff x="0" y="0"/>
              <a:chExt cx="6506707" cy="63500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181071" y="31044"/>
              <a:ext cx="620934" cy="8276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Canva Sans Bold"/>
                </a:rPr>
                <a:t>1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241680" y="247925"/>
              <a:ext cx="8017173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Level -1 &amp; Level -2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0">
              <a:off x="0" y="2000800"/>
              <a:ext cx="983076" cy="959400"/>
              <a:chOff x="0" y="0"/>
              <a:chExt cx="6506707" cy="63500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181071" y="2031844"/>
              <a:ext cx="620934" cy="8276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Canva Sans Bold"/>
                </a:rPr>
                <a:t>2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292868" y="2286103"/>
              <a:ext cx="8488633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Capital Investment : Minimum $10k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0" y="3975803"/>
              <a:ext cx="983076" cy="959400"/>
              <a:chOff x="0" y="0"/>
              <a:chExt cx="6506707" cy="63500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181071" y="4006847"/>
              <a:ext cx="620934" cy="8276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1"/>
                </a:lnSpc>
                <a:spcBef>
                  <a:spcPct val="0"/>
                </a:spcBef>
              </a:pPr>
              <a:r>
                <a:rPr lang="en-US" sz="3779">
                  <a:solidFill>
                    <a:srgbClr val="FFFFFF"/>
                  </a:solidFill>
                  <a:latin typeface="Canva Sans Bold"/>
                </a:rPr>
                <a:t>3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1292868" y="4261105"/>
              <a:ext cx="7165330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Lot Size: 0.10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0">
              <a:off x="0" y="6039706"/>
              <a:ext cx="983076" cy="959400"/>
              <a:chOff x="0" y="0"/>
              <a:chExt cx="6506707" cy="6350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0">
              <a:off x="181071" y="6061225"/>
              <a:ext cx="620934" cy="837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1"/>
                </a:lnSpc>
                <a:spcBef>
                  <a:spcPct val="0"/>
                </a:spcBef>
              </a:pPr>
              <a:r>
                <a:rPr lang="en-US" sz="3779">
                  <a:solidFill>
                    <a:srgbClr val="FFFFFF"/>
                  </a:solidFill>
                  <a:latin typeface="RoxboroughCF Bold"/>
                </a:rPr>
                <a:t>4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292868" y="6325008"/>
              <a:ext cx="8827415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 Bold"/>
                </a:rPr>
                <a:t>Trading tool will be given to place the order 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9720308" y="1731899"/>
            <a:ext cx="7929419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Risk Management :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Daily Risk: 10% </a:t>
            </a:r>
            <a:r>
              <a:rPr lang="en-US" sz="2400">
                <a:solidFill>
                  <a:srgbClr val="000000"/>
                </a:solidFill>
                <a:latin typeface="Canva Sans"/>
              </a:rPr>
              <a:t>of the capital.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Reward Management :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Daily Reward : 39% of the capital.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845438" y="4153926"/>
            <a:ext cx="6879093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No overnight holding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845438" y="6178401"/>
            <a:ext cx="630409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</a:rPr>
              <a:t>Instant/Pending Orders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8808807" y="2086499"/>
            <a:ext cx="751151" cy="719550"/>
            <a:chOff x="0" y="0"/>
            <a:chExt cx="6628873" cy="635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628873" cy="6350000"/>
            </a:xfrm>
            <a:custGeom>
              <a:avLst/>
              <a:gdLst/>
              <a:ahLst/>
              <a:cxnLst/>
              <a:rect r="r" b="b" t="t" l="l"/>
              <a:pathLst>
                <a:path h="6350000" w="6628873">
                  <a:moveTo>
                    <a:pt x="3314436" y="0"/>
                  </a:moveTo>
                  <a:cubicBezTo>
                    <a:pt x="1483924" y="0"/>
                    <a:pt x="0" y="1421496"/>
                    <a:pt x="0" y="3175000"/>
                  </a:cubicBezTo>
                  <a:cubicBezTo>
                    <a:pt x="0" y="4928504"/>
                    <a:pt x="1483924" y="6350000"/>
                    <a:pt x="3314436" y="6350000"/>
                  </a:cubicBezTo>
                  <a:cubicBezTo>
                    <a:pt x="5144949" y="6350000"/>
                    <a:pt x="6628873" y="4928504"/>
                    <a:pt x="6628873" y="3175000"/>
                  </a:cubicBezTo>
                  <a:cubicBezTo>
                    <a:pt x="6628873" y="1421496"/>
                    <a:pt x="5144949" y="0"/>
                    <a:pt x="331443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8947160" y="2083588"/>
            <a:ext cx="474444" cy="649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RoxboroughCF Bold"/>
              </a:rPr>
              <a:t>5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8842005" y="3967776"/>
            <a:ext cx="737307" cy="719550"/>
            <a:chOff x="0" y="0"/>
            <a:chExt cx="6506707" cy="63500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8977809" y="3964865"/>
            <a:ext cx="465701" cy="649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RoxboroughCF Bold"/>
              </a:rPr>
              <a:t>6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8808807" y="5990076"/>
            <a:ext cx="737307" cy="719550"/>
            <a:chOff x="0" y="0"/>
            <a:chExt cx="6506707" cy="635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8944610" y="5987165"/>
            <a:ext cx="465701" cy="649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RoxboroughCF Bold"/>
              </a:rPr>
              <a:t>7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8808807" y="8014551"/>
            <a:ext cx="737307" cy="719550"/>
            <a:chOff x="0" y="0"/>
            <a:chExt cx="6506707" cy="63500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8944610" y="8011640"/>
            <a:ext cx="465701" cy="646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1"/>
              </a:lnSpc>
              <a:spcBef>
                <a:spcPct val="0"/>
              </a:spcBef>
            </a:pPr>
            <a:r>
              <a:rPr lang="en-US" sz="3779">
                <a:solidFill>
                  <a:srgbClr val="FFFFFF"/>
                </a:solidFill>
                <a:latin typeface="RoxboroughCF Bold"/>
              </a:rPr>
              <a:t>8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9845438" y="8230909"/>
            <a:ext cx="630409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</a:rPr>
              <a:t>Accuracy : 97%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808768" y="263016"/>
            <a:ext cx="5153503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10"/>
              </a:lnSpc>
            </a:pPr>
            <a:r>
              <a:rPr lang="en-US" sz="2675" u="sng">
                <a:solidFill>
                  <a:srgbClr val="000000"/>
                </a:solidFill>
                <a:latin typeface="Canva Sans"/>
              </a:rPr>
              <a:t>Instrument : </a:t>
            </a:r>
            <a:r>
              <a:rPr lang="en-US" sz="2675" u="sng">
                <a:solidFill>
                  <a:srgbClr val="000000"/>
                </a:solidFill>
                <a:latin typeface="Canva Sans Bold"/>
              </a:rPr>
              <a:t>BUY XAUUSD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239248" y="1019175"/>
            <a:ext cx="4641103" cy="610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5"/>
              </a:lnSpc>
            </a:pPr>
            <a:r>
              <a:rPr lang="en-US" sz="2004" u="sng">
                <a:solidFill>
                  <a:srgbClr val="000000"/>
                </a:solidFill>
                <a:latin typeface="Canva Sans Bold"/>
              </a:rPr>
              <a:t>Level 1 : 2380-2375 | SL - 2370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 : 2380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2 : 2379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3 : 2378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4 : 2377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5 : 2376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6 : 2375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7 : 2374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8 : 2373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9 : 2372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Breakeven point : 2376.5 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Stop Loss (SL) : 2370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Risk and Reward Analysis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Risk to Reward Ratio : 5.4/12.6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Capital : $10k</a:t>
            </a:r>
          </a:p>
          <a:p>
            <a:pPr algn="l" marL="0" indent="0" lvl="0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Trading Lot Size : 0.10/entry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39248" y="8707297"/>
            <a:ext cx="4292544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399" u="sng">
                <a:solidFill>
                  <a:srgbClr val="3B75BA"/>
                </a:solidFill>
                <a:latin typeface="Canva Sans Bold"/>
              </a:rPr>
              <a:t>REWARD FORMULA :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=</a:t>
            </a:r>
            <a:r>
              <a:rPr lang="en-US" sz="2100">
                <a:solidFill>
                  <a:srgbClr val="000000"/>
                </a:solidFill>
                <a:latin typeface="Canva Sans"/>
              </a:rPr>
              <a:t>Entry - TP = $__Profit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Reward = $__Profit * 100 / Capital</a:t>
            </a:r>
          </a:p>
        </p:txBody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215108" y="267614"/>
          <a:ext cx="12045761" cy="9751772"/>
        </p:xfrm>
        <a:graphic>
          <a:graphicData uri="http://schemas.openxmlformats.org/drawingml/2006/table">
            <a:tbl>
              <a:tblPr/>
              <a:tblGrid>
                <a:gridCol w="2138319"/>
                <a:gridCol w="1650645"/>
                <a:gridCol w="1468845"/>
                <a:gridCol w="1486357"/>
                <a:gridCol w="1452421"/>
                <a:gridCol w="1797118"/>
                <a:gridCol w="2052057"/>
              </a:tblGrid>
              <a:tr h="102851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Number of Entries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SL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TP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Lot size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Risk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0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$120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$130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512">
                <a:tc gridSpan="7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Breakeven point : 2376.5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 (No profit no loss point)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35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$60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$160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0.90 Lot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$540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$1260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46598" y="828581"/>
            <a:ext cx="4641103" cy="580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5"/>
              </a:lnSpc>
            </a:pPr>
            <a:r>
              <a:rPr lang="en-US" sz="2004" u="sng">
                <a:solidFill>
                  <a:srgbClr val="000000"/>
                </a:solidFill>
                <a:latin typeface="Canva Sans Bold"/>
              </a:rPr>
              <a:t>Level 2 : 2365-2360 | SL - 2355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10 : 2365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11 : 2364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12 : 2363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13 : 2362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14 : 2361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15 : 2360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16 : 2359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17 : 2358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Entry 18 : 2357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Stop Loss (SL) : 2355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405"/>
              </a:lnSpc>
            </a:pP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Risk and Reward Analysis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Risk to Reward Ratio : 5.4/12.6</a:t>
            </a:r>
          </a:p>
          <a:p>
            <a:pPr algn="l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Capital : $10k</a:t>
            </a:r>
          </a:p>
          <a:p>
            <a:pPr algn="l" marL="0" indent="0" lvl="0">
              <a:lnSpc>
                <a:spcPts val="2405"/>
              </a:lnSpc>
            </a:pPr>
            <a:r>
              <a:rPr lang="en-US" sz="2004">
                <a:solidFill>
                  <a:srgbClr val="000000"/>
                </a:solidFill>
                <a:latin typeface="Canva Sans"/>
              </a:rPr>
              <a:t>Trading Lot Size : 0.10</a:t>
            </a:r>
          </a:p>
        </p:txBody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215108" y="267614"/>
          <a:ext cx="11602410" cy="8966028"/>
        </p:xfrm>
        <a:graphic>
          <a:graphicData uri="http://schemas.openxmlformats.org/drawingml/2006/table">
            <a:tbl>
              <a:tblPr/>
              <a:tblGrid>
                <a:gridCol w="2351629"/>
                <a:gridCol w="1371487"/>
                <a:gridCol w="1419617"/>
                <a:gridCol w="1453554"/>
                <a:gridCol w="1419617"/>
                <a:gridCol w="1665780"/>
                <a:gridCol w="1920727"/>
              </a:tblGrid>
              <a:tr h="102860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Number of Entries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SL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TP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Lot size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Risk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u="sng">
                          <a:solidFill>
                            <a:srgbClr val="000000"/>
                          </a:solidFill>
                          <a:latin typeface="Canva Sans Bold"/>
                        </a:rPr>
                        <a:t>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$260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4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$60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2360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$320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Entry 18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0.10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$20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"/>
                        </a:rPr>
                        <a:t>$330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8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0.90 Lot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$540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Canva Sans Bold"/>
                        </a:rPr>
                        <a:t>$2610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13239248" y="7474978"/>
            <a:ext cx="4166167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399">
                <a:solidFill>
                  <a:srgbClr val="FF5757"/>
                </a:solidFill>
                <a:latin typeface="Canva Sans Bold"/>
              </a:rPr>
              <a:t>level 1  + level 2 Risk </a:t>
            </a:r>
          </a:p>
          <a:p>
            <a:pPr algn="l">
              <a:lnSpc>
                <a:spcPts val="2879"/>
              </a:lnSpc>
              <a:spcBef>
                <a:spcPct val="0"/>
              </a:spcBef>
            </a:pPr>
            <a:r>
              <a:rPr lang="en-US" sz="2399">
                <a:solidFill>
                  <a:srgbClr val="FF5757"/>
                </a:solidFill>
                <a:latin typeface="Canva Sans Bold"/>
              </a:rPr>
              <a:t>= $540 + $540 = $1080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239248" y="8707297"/>
            <a:ext cx="4292544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399">
                <a:solidFill>
                  <a:srgbClr val="3B75BA"/>
                </a:solidFill>
                <a:latin typeface="Canva Sans Bold"/>
              </a:rPr>
              <a:t>level 1</a:t>
            </a:r>
            <a:r>
              <a:rPr lang="en-US" sz="2399">
                <a:solidFill>
                  <a:srgbClr val="3B75BA"/>
                </a:solidFill>
                <a:latin typeface="Canva Sans Bold"/>
              </a:rPr>
              <a:t> + level 2 Reward</a:t>
            </a:r>
          </a:p>
          <a:p>
            <a:pPr algn="l">
              <a:lnSpc>
                <a:spcPts val="2879"/>
              </a:lnSpc>
              <a:spcBef>
                <a:spcPct val="0"/>
              </a:spcBef>
            </a:pPr>
            <a:r>
              <a:rPr lang="en-US" sz="2399">
                <a:solidFill>
                  <a:srgbClr val="3B75BA"/>
                </a:solidFill>
                <a:latin typeface="Canva Sans Bold"/>
              </a:rPr>
              <a:t>= $1260 + $2610 = $3870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65686" y="8711718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89216" y="0"/>
            <a:ext cx="13309568" cy="10287000"/>
          </a:xfrm>
          <a:custGeom>
            <a:avLst/>
            <a:gdLst/>
            <a:ahLst/>
            <a:cxnLst/>
            <a:rect r="r" b="b" t="t" l="l"/>
            <a:pathLst>
              <a:path h="10287000" w="13309568">
                <a:moveTo>
                  <a:pt x="0" y="0"/>
                </a:moveTo>
                <a:lnTo>
                  <a:pt x="13309568" y="0"/>
                </a:lnTo>
                <a:lnTo>
                  <a:pt x="133095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5412" y="9433781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03652" y="0"/>
            <a:ext cx="12280696" cy="10287000"/>
          </a:xfrm>
          <a:custGeom>
            <a:avLst/>
            <a:gdLst/>
            <a:ahLst/>
            <a:cxnLst/>
            <a:rect r="r" b="b" t="t" l="l"/>
            <a:pathLst>
              <a:path h="10287000" w="12280696">
                <a:moveTo>
                  <a:pt x="0" y="0"/>
                </a:moveTo>
                <a:lnTo>
                  <a:pt x="12280696" y="0"/>
                </a:lnTo>
                <a:lnTo>
                  <a:pt x="122806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DAGFwac6yHE</dc:identifier>
  <dcterms:modified xsi:type="dcterms:W3CDTF">2011-08-01T06:04:30Z</dcterms:modified>
  <cp:revision>1</cp:revision>
  <dc:title>Calendar Gold Signal Strategy - 1</dc:title>
</cp:coreProperties>
</file>